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</p:sldMasterIdLst>
  <p:notesMasterIdLst>
    <p:notesMasterId r:id="rId21"/>
  </p:notesMasterIdLst>
  <p:sldIdLst>
    <p:sldId id="258" r:id="rId2"/>
    <p:sldId id="259" r:id="rId3"/>
    <p:sldId id="260" r:id="rId4"/>
    <p:sldId id="262" r:id="rId5"/>
    <p:sldId id="277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8" r:id="rId16"/>
    <p:sldId id="271" r:id="rId17"/>
    <p:sldId id="279" r:id="rId18"/>
    <p:sldId id="272" r:id="rId19"/>
    <p:sldId id="273" r:id="rId2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54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.jpeg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7.4445538057742993E-3"/>
                  <c:y val="-4.56571522309710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85815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6036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04790026246715"/>
                  <c:y val="2.2358267716535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476612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89265</c:v>
                </c:pt>
                <c:pt idx="1">
                  <c:v>6269</c:v>
                </c:pt>
                <c:pt idx="2">
                  <c:v>425416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86048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6036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0654657852873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339945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89866</c:v>
                </c:pt>
                <c:pt idx="1">
                  <c:v>6269</c:v>
                </c:pt>
                <c:pt idx="2">
                  <c:v>421835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2026год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86951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6036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0654657852873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318034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90149</c:v>
                </c:pt>
                <c:pt idx="1">
                  <c:v>6269</c:v>
                </c:pt>
                <c:pt idx="2">
                  <c:v>373853</c:v>
                </c:pt>
              </c:numCache>
            </c:numRef>
          </c:val>
        </c:ser>
        <c:gapWidth val="100"/>
        <c:axId val="167231488"/>
        <c:axId val="167233024"/>
      </c:barChart>
      <c:catAx>
        <c:axId val="1672314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233024"/>
        <c:crosses val="autoZero"/>
        <c:auto val="1"/>
        <c:lblAlgn val="ctr"/>
        <c:lblOffset val="100"/>
      </c:catAx>
      <c:valAx>
        <c:axId val="167233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23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70</a:t>
                    </a:r>
                    <a:r>
                      <a:rPr lang="ru-RU" baseline="0" dirty="0" smtClean="0"/>
                      <a:t> 560</a:t>
                    </a:r>
                    <a:r>
                      <a:rPr lang="ru-RU" dirty="0" smtClean="0"/>
                      <a:t>00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14381970 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2978000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r>
                      <a:rPr lang="ru-RU" dirty="0" smtClean="0"/>
                      <a:t>310  000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919</a:t>
                    </a:r>
                    <a:r>
                      <a:rPr lang="ru-RU" baseline="0" dirty="0" smtClean="0"/>
                      <a:t> 0</a:t>
                    </a:r>
                    <a:r>
                      <a:rPr lang="ru-RU" dirty="0" smtClean="0"/>
                      <a:t>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приминением упрощенной системы налогообложения</c:v>
                </c:pt>
                <c:pt idx="3">
                  <c:v>Налог на имущество организаций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28919000</c:v>
                </c:pt>
                <c:pt idx="1">
                  <c:v>8290976</c:v>
                </c:pt>
                <c:pt idx="2">
                  <c:v>875000</c:v>
                </c:pt>
                <c:pt idx="3">
                  <c:v>600000</c:v>
                </c:pt>
                <c:pt idx="4" formatCode="#,##0.00">
                  <c:v>682200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0.14335863137051547"/>
                  <c:y val="-1.86052644108394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70560 000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67545342485596"/>
                  <c:y val="1.86052644108394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14076820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978 000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310 000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941000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приминением упрощенной системы налогообложения</c:v>
                </c:pt>
                <c:pt idx="3">
                  <c:v>Налог на имущество организаций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28919000</c:v>
                </c:pt>
                <c:pt idx="1">
                  <c:v>8290976</c:v>
                </c:pt>
                <c:pt idx="2">
                  <c:v>875000</c:v>
                </c:pt>
                <c:pt idx="3">
                  <c:v>600000</c:v>
                </c:pt>
                <c:pt idx="4" formatCode="#,##0.00">
                  <c:v>677200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70560000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13 475562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978 000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1 310 000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941000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приминением упрощенной системы налогообложения</c:v>
                </c:pt>
                <c:pt idx="3">
                  <c:v>Налог на имущество организаций</c:v>
                </c:pt>
                <c:pt idx="4">
                  <c:v>Другие налоги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28919000</c:v>
                </c:pt>
                <c:pt idx="1">
                  <c:v>8290976</c:v>
                </c:pt>
                <c:pt idx="2">
                  <c:v>875000</c:v>
                </c:pt>
                <c:pt idx="3">
                  <c:v>600000</c:v>
                </c:pt>
                <c:pt idx="4" formatCode="#,##0.00">
                  <c:v>677200</c:v>
                </c:pt>
              </c:numCache>
            </c:numRef>
          </c:val>
        </c:ser>
        <c:dLbls>
          <c:showVal val="1"/>
        </c:dLbls>
        <c:gapWidth val="65"/>
        <c:axId val="184725888"/>
        <c:axId val="184711808"/>
      </c:barChart>
      <c:valAx>
        <c:axId val="18471180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25888"/>
        <c:crosses val="autoZero"/>
        <c:crossBetween val="between"/>
      </c:valAx>
      <c:catAx>
        <c:axId val="184725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1180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spPr>
              <a:blipFill rotWithShape="1">
                <a:blip xmlns:r="http://schemas.openxmlformats.org/officeDocument/2006/relationships" r:embed="rId1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4.4957996133612446E-3"/>
                  <c:y val="-3.91032184873860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5.86548277310788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4%</a:t>
                    </a:r>
                    <a:endParaRPr lang="en-US" dirty="0"/>
                  </a:p>
                </c:rich>
              </c:tx>
              <c:dLblPos val="outEnd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Дотации бюджетам субъектов Российской Федерации и муниципальных образований</c:v>
                </c:pt>
                <c:pt idx="1">
                  <c:v> Субвенции от других бюджетов бюджетной системы Российской Федерации</c:v>
                </c:pt>
                <c:pt idx="2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73097280</c:v>
                </c:pt>
                <c:pt idx="1">
                  <c:v>213813241</c:v>
                </c:pt>
                <c:pt idx="2">
                  <c:v>15515000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229627390252051E-2"/>
          <c:y val="0.62302111158134355"/>
          <c:w val="0.86954056821951164"/>
          <c:h val="0.359382440099335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dLbls>
            <c:dLbl>
              <c:idx val="0"/>
              <c:layout>
                <c:manualLayout>
                  <c:x val="0.32293031438565728"/>
                  <c:y val="-4.86939851425845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40627454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34180286522637704"/>
                  <c:y val="4.86939851425834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6847087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3760896503955035"/>
                  <c:y val="-3.24627394108266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21124407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4180286522637715"/>
                  <c:y val="-1.62313283808611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8216153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4389981531979041"/>
                  <c:y val="1.6231328380861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 000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0130720896768139"/>
                  <c:y val="-1.9477594057033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262542889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3459967654132032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49237555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6840961195690832"/>
                  <c:y val="-1.62313283808611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</a:t>
                    </a:r>
                    <a:r>
                      <a:rPr lang="ru-RU" baseline="0" dirty="0" smtClean="0"/>
                      <a:t> 999552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35228761569344347"/>
                  <c:y val="-3.24626567617222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r>
                      <a:rPr lang="ru-RU" baseline="0" dirty="0" smtClean="0"/>
                      <a:t> 894300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3606754160670958"/>
                  <c:y val="1.62313283808605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3100000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35228761569344347"/>
                  <c:y val="-1.4878545804225424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35340057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32377155</c:v>
                </c:pt>
                <c:pt idx="1">
                  <c:v>5356690</c:v>
                </c:pt>
                <c:pt idx="2">
                  <c:v>15760619.1</c:v>
                </c:pt>
                <c:pt idx="3">
                  <c:v>11257910</c:v>
                </c:pt>
                <c:pt idx="4">
                  <c:v>25000</c:v>
                </c:pt>
                <c:pt idx="5">
                  <c:v>134490288</c:v>
                </c:pt>
                <c:pt idx="6">
                  <c:v>34835184</c:v>
                </c:pt>
                <c:pt idx="7">
                  <c:v>94974025</c:v>
                </c:pt>
                <c:pt idx="8">
                  <c:v>8343500</c:v>
                </c:pt>
                <c:pt idx="9">
                  <c:v>1700000</c:v>
                </c:pt>
                <c:pt idx="10">
                  <c:v>26448249</c:v>
                </c:pt>
              </c:numCache>
            </c:numRef>
          </c:val>
        </c:ser>
        <c:shape val="cylinder"/>
        <c:axId val="185017472"/>
        <c:axId val="185109888"/>
        <c:axId val="0"/>
      </c:bar3DChart>
      <c:valAx>
        <c:axId val="1851098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017472"/>
        <c:crosses val="autoZero"/>
        <c:crossBetween val="between"/>
      </c:valAx>
      <c:catAx>
        <c:axId val="18501747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10988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содержание органов управления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24507</c:v>
                </c:pt>
                <c:pt idx="1">
                  <c:v>23137</c:v>
                </c:pt>
                <c:pt idx="2">
                  <c:v>23137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Резервный фонд Главы администрации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Защита населения и территории от ЧС природного и техногенного характера, гражданская оборона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4004</c:v>
                </c:pt>
                <c:pt idx="1">
                  <c:v>3984</c:v>
                </c:pt>
                <c:pt idx="2">
                  <c:v>4004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5357</c:v>
                </c:pt>
                <c:pt idx="1">
                  <c:v>5356</c:v>
                </c:pt>
                <c:pt idx="2">
                  <c:v>5087</c:v>
                </c:pt>
              </c:numCache>
            </c:numRef>
          </c:val>
        </c:ser>
        <c:gapWidth val="219"/>
        <c:overlap val="100"/>
        <c:axId val="185261056"/>
        <c:axId val="185266944"/>
      </c:barChart>
      <c:catAx>
        <c:axId val="185261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66944"/>
        <c:crosses val="autoZero"/>
        <c:auto val="1"/>
        <c:lblAlgn val="ctr"/>
        <c:lblOffset val="100"/>
      </c:catAx>
      <c:valAx>
        <c:axId val="185266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6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на образование (тыс. </a:t>
            </a:r>
            <a:r>
              <a:rPr lang="ru-RU" dirty="0" smtClean="0"/>
              <a:t>рублей)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4509398888219197E-2"/>
          <c:y val="0.26898015269476738"/>
          <c:w val="0.87367498253740561"/>
          <c:h val="0.5744383500390625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147358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144539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148212</c:v>
                </c:pt>
              </c:numCache>
            </c:numRef>
          </c:val>
        </c:ser>
        <c:gapWidth val="115"/>
        <c:overlap val="-20"/>
        <c:axId val="184465664"/>
        <c:axId val="184479744"/>
      </c:barChart>
      <c:catAx>
        <c:axId val="184465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79744"/>
        <c:crosses val="autoZero"/>
        <c:auto val="1"/>
        <c:lblAlgn val="ctr"/>
        <c:lblOffset val="100"/>
      </c:catAx>
      <c:valAx>
        <c:axId val="184479744"/>
        <c:scaling>
          <c:orientation val="minMax"/>
          <c:max val="230000"/>
          <c:min val="20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6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культуру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49237555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44668268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44670310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\ _₽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34835184</c:v>
                </c:pt>
                <c:pt idx="1">
                  <c:v>35480037</c:v>
                </c:pt>
                <c:pt idx="2">
                  <c:v>33712400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94974025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95873711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98718618</c:v>
                </c:pt>
              </c:numCache>
            </c:numRef>
          </c:val>
        </c:ser>
        <c:shape val="box"/>
        <c:axId val="192907904"/>
        <c:axId val="192909696"/>
        <c:axId val="0"/>
      </c:bar3DChart>
      <c:catAx>
        <c:axId val="192907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09696"/>
        <c:crosses val="autoZero"/>
        <c:auto val="1"/>
        <c:lblAlgn val="ctr"/>
        <c:lblOffset val="100"/>
      </c:catAx>
      <c:valAx>
        <c:axId val="192909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one"/>
        <c:crossAx val="19290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21AFA-FBE0-40BA-8CB0-0BEBE4269AF0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781C37-AEB5-4DE7-81C7-00EDD6B38C1F}">
      <dgm:prSet phldrT="[Текст]"/>
      <dgm:spPr/>
      <dgm:t>
        <a:bodyPr/>
        <a:lstStyle/>
        <a:p>
          <a:r>
            <a:rPr lang="ru-RU" b="1" dirty="0" smtClean="0"/>
            <a:t>Исполнение бюджета в текущем году</a:t>
          </a:r>
        </a:p>
        <a:p>
          <a:r>
            <a:rPr lang="ru-RU" b="1" dirty="0" smtClean="0"/>
            <a:t>(органы исполнительной власти; Правительство, местная администрация, финансовые органы)</a:t>
          </a:r>
          <a:endParaRPr lang="ru-RU" b="1" dirty="0"/>
        </a:p>
      </dgm:t>
    </dgm:pt>
    <dgm:pt modelId="{4DC1077B-A079-4751-A996-C88975B89AD9}" type="parTrans" cxnId="{4EF6399B-964F-4B32-94A4-497805C80ED5}">
      <dgm:prSet/>
      <dgm:spPr/>
      <dgm:t>
        <a:bodyPr/>
        <a:lstStyle/>
        <a:p>
          <a:endParaRPr lang="ru-RU"/>
        </a:p>
      </dgm:t>
    </dgm:pt>
    <dgm:pt modelId="{4AACA936-CBDC-4255-B678-C90DF1C5B7DC}" type="sibTrans" cxnId="{4EF6399B-964F-4B32-94A4-497805C80ED5}">
      <dgm:prSet/>
      <dgm:spPr/>
      <dgm:t>
        <a:bodyPr/>
        <a:lstStyle/>
        <a:p>
          <a:endParaRPr lang="ru-RU"/>
        </a:p>
      </dgm:t>
    </dgm:pt>
    <dgm:pt modelId="{131DC075-2CCB-4B05-A829-20D7571020F7}">
      <dgm:prSet phldrT="[Текст]"/>
      <dgm:spPr/>
      <dgm:t>
        <a:bodyPr/>
        <a:lstStyle/>
        <a:p>
          <a:r>
            <a:rPr lang="ru-RU" b="1" dirty="0" smtClean="0"/>
            <a:t>Формирование отчета об исполнении бюджета предыдущего года</a:t>
          </a:r>
        </a:p>
        <a:p>
          <a:r>
            <a:rPr lang="ru-RU" b="1" dirty="0" smtClean="0"/>
            <a:t>(органы исполнительной власти)</a:t>
          </a:r>
          <a:endParaRPr lang="ru-RU" b="1" dirty="0"/>
        </a:p>
      </dgm:t>
    </dgm:pt>
    <dgm:pt modelId="{2691A887-D23F-4FC8-BA58-272F2A87B191}" type="parTrans" cxnId="{57A7AD3F-7C5B-4FE3-AA8B-384D481B2F29}">
      <dgm:prSet/>
      <dgm:spPr/>
      <dgm:t>
        <a:bodyPr/>
        <a:lstStyle/>
        <a:p>
          <a:endParaRPr lang="ru-RU"/>
        </a:p>
      </dgm:t>
    </dgm:pt>
    <dgm:pt modelId="{434E6DDD-711D-4AE0-A91A-A01AF0204883}" type="sibTrans" cxnId="{57A7AD3F-7C5B-4FE3-AA8B-384D481B2F29}">
      <dgm:prSet/>
      <dgm:spPr/>
      <dgm:t>
        <a:bodyPr/>
        <a:lstStyle/>
        <a:p>
          <a:endParaRPr lang="ru-RU"/>
        </a:p>
      </dgm:t>
    </dgm:pt>
    <dgm:pt modelId="{9EDA003D-E88E-45C1-AFA3-40CF23C42C5F}">
      <dgm:prSet phldrT="[Текст]"/>
      <dgm:spPr/>
      <dgm:t>
        <a:bodyPr/>
        <a:lstStyle/>
        <a:p>
          <a:r>
            <a:rPr lang="ru-RU" b="1" dirty="0" smtClean="0"/>
            <a:t>Утверждение отчета об исполнении бюджета предыдущего года</a:t>
          </a:r>
        </a:p>
        <a:p>
          <a:r>
            <a:rPr lang="ru-RU" b="1" dirty="0" smtClean="0"/>
            <a:t>(законодательные, представительные органы власти)</a:t>
          </a:r>
          <a:endParaRPr lang="ru-RU" b="1" dirty="0"/>
        </a:p>
      </dgm:t>
    </dgm:pt>
    <dgm:pt modelId="{2E245A1D-37DC-4776-8501-FBA93CECA5A7}" type="parTrans" cxnId="{643F5AC9-78C2-4C49-A0F0-89AE1C958230}">
      <dgm:prSet/>
      <dgm:spPr/>
      <dgm:t>
        <a:bodyPr/>
        <a:lstStyle/>
        <a:p>
          <a:endParaRPr lang="ru-RU"/>
        </a:p>
      </dgm:t>
    </dgm:pt>
    <dgm:pt modelId="{CFBA8837-6385-49B6-B4EA-6E60670ABA24}" type="sibTrans" cxnId="{643F5AC9-78C2-4C49-A0F0-89AE1C958230}">
      <dgm:prSet/>
      <dgm:spPr/>
      <dgm:t>
        <a:bodyPr/>
        <a:lstStyle/>
        <a:p>
          <a:endParaRPr lang="ru-RU"/>
        </a:p>
      </dgm:t>
    </dgm:pt>
    <dgm:pt modelId="{487124A7-9531-4ADA-811E-BF2B2635A242}">
      <dgm:prSet/>
      <dgm:spPr/>
      <dgm:t>
        <a:bodyPr/>
        <a:lstStyle/>
        <a:p>
          <a:r>
            <a:rPr lang="ru-RU" b="1" dirty="0" smtClean="0"/>
            <a:t>Составление проекта бюджета очередного года</a:t>
          </a:r>
        </a:p>
        <a:p>
          <a:r>
            <a:rPr lang="ru-RU" b="1" dirty="0" smtClean="0"/>
            <a:t>(органы исполнительной власти)</a:t>
          </a:r>
          <a:endParaRPr lang="ru-RU" b="1" dirty="0"/>
        </a:p>
      </dgm:t>
    </dgm:pt>
    <dgm:pt modelId="{9D16C13F-FAB0-4174-9611-F79663950AE5}" type="parTrans" cxnId="{9FAC7487-7708-45E5-B3A5-E9B2337E19E0}">
      <dgm:prSet/>
      <dgm:spPr/>
      <dgm:t>
        <a:bodyPr/>
        <a:lstStyle/>
        <a:p>
          <a:endParaRPr lang="ru-RU"/>
        </a:p>
      </dgm:t>
    </dgm:pt>
    <dgm:pt modelId="{ABBD1898-809B-4AE0-A0AA-576CC29D5A73}" type="sibTrans" cxnId="{9FAC7487-7708-45E5-B3A5-E9B2337E19E0}">
      <dgm:prSet/>
      <dgm:spPr/>
      <dgm:t>
        <a:bodyPr/>
        <a:lstStyle/>
        <a:p>
          <a:endParaRPr lang="ru-RU"/>
        </a:p>
      </dgm:t>
    </dgm:pt>
    <dgm:pt modelId="{A4C1C858-F36B-450C-9B71-B005768AB941}">
      <dgm:prSet/>
      <dgm:spPr/>
      <dgm:t>
        <a:bodyPr/>
        <a:lstStyle/>
        <a:p>
          <a:r>
            <a:rPr lang="ru-RU" b="1" dirty="0" smtClean="0"/>
            <a:t>Рассмотрение проекта бюджета очередного года</a:t>
          </a:r>
        </a:p>
        <a:p>
          <a:r>
            <a:rPr lang="ru-RU" b="1" dirty="0" smtClean="0"/>
            <a:t>(законодательные, представительные органы власти)</a:t>
          </a:r>
          <a:endParaRPr lang="ru-RU" b="1" dirty="0"/>
        </a:p>
      </dgm:t>
    </dgm:pt>
    <dgm:pt modelId="{CC32E13B-E7D3-4DD8-BA52-52F8CBDC63EA}" type="parTrans" cxnId="{174F5354-7D13-4EBE-BF59-FCB2231112F7}">
      <dgm:prSet/>
      <dgm:spPr/>
      <dgm:t>
        <a:bodyPr/>
        <a:lstStyle/>
        <a:p>
          <a:endParaRPr lang="ru-RU"/>
        </a:p>
      </dgm:t>
    </dgm:pt>
    <dgm:pt modelId="{5ED05409-EF43-4A41-A1BC-E2A34ABB9F51}" type="sibTrans" cxnId="{174F5354-7D13-4EBE-BF59-FCB2231112F7}">
      <dgm:prSet/>
      <dgm:spPr/>
      <dgm:t>
        <a:bodyPr/>
        <a:lstStyle/>
        <a:p>
          <a:endParaRPr lang="ru-RU"/>
        </a:p>
      </dgm:t>
    </dgm:pt>
    <dgm:pt modelId="{2B5C5D72-C99D-4F50-AF38-38478AA241E3}">
      <dgm:prSet/>
      <dgm:spPr/>
      <dgm:t>
        <a:bodyPr/>
        <a:lstStyle/>
        <a:p>
          <a:r>
            <a:rPr lang="ru-RU" b="1" dirty="0" smtClean="0"/>
            <a:t>Утверждение бюджета очередного года</a:t>
          </a:r>
        </a:p>
        <a:p>
          <a:r>
            <a:rPr lang="ru-RU" b="1" dirty="0" smtClean="0"/>
            <a:t>(законодательные, представительные органы власти)</a:t>
          </a:r>
          <a:endParaRPr lang="ru-RU" b="1" dirty="0"/>
        </a:p>
      </dgm:t>
    </dgm:pt>
    <dgm:pt modelId="{E43C4904-AA2F-4DEC-B214-E52C3C056C2D}" type="parTrans" cxnId="{E7EB923C-DCF1-4CCD-A5B9-5313175AA2CE}">
      <dgm:prSet/>
      <dgm:spPr/>
      <dgm:t>
        <a:bodyPr/>
        <a:lstStyle/>
        <a:p>
          <a:endParaRPr lang="ru-RU"/>
        </a:p>
      </dgm:t>
    </dgm:pt>
    <dgm:pt modelId="{00F3E251-C51E-4AED-8BBB-5EDFD1734DE0}" type="sibTrans" cxnId="{E7EB923C-DCF1-4CCD-A5B9-5313175AA2CE}">
      <dgm:prSet/>
      <dgm:spPr/>
      <dgm:t>
        <a:bodyPr/>
        <a:lstStyle/>
        <a:p>
          <a:endParaRPr lang="ru-RU"/>
        </a:p>
      </dgm:t>
    </dgm:pt>
    <dgm:pt modelId="{94709B6D-6023-47FF-8446-ED0897837B92}" type="pres">
      <dgm:prSet presAssocID="{75B21AFA-FBE0-40BA-8CB0-0BEBE4269A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E8856-BE47-4F2F-A20F-0E035C53A0DD}" type="pres">
      <dgm:prSet presAssocID="{2B5C5D72-C99D-4F50-AF38-38478AA241E3}" presName="boxAndChildren" presStyleCnt="0"/>
      <dgm:spPr/>
    </dgm:pt>
    <dgm:pt modelId="{C498C89A-BC34-4308-806B-D424EA27FABF}" type="pres">
      <dgm:prSet presAssocID="{2B5C5D72-C99D-4F50-AF38-38478AA241E3}" presName="parentTextBox" presStyleLbl="node1" presStyleIdx="0" presStyleCnt="6"/>
      <dgm:spPr/>
      <dgm:t>
        <a:bodyPr/>
        <a:lstStyle/>
        <a:p>
          <a:endParaRPr lang="ru-RU"/>
        </a:p>
      </dgm:t>
    </dgm:pt>
    <dgm:pt modelId="{CFCE5C6C-B860-4A5A-AB4F-2D09C9DACC89}" type="pres">
      <dgm:prSet presAssocID="{5ED05409-EF43-4A41-A1BC-E2A34ABB9F51}" presName="sp" presStyleCnt="0"/>
      <dgm:spPr/>
    </dgm:pt>
    <dgm:pt modelId="{94238F92-19FC-4641-B472-A32BB1173CCA}" type="pres">
      <dgm:prSet presAssocID="{A4C1C858-F36B-450C-9B71-B005768AB941}" presName="arrowAndChildren" presStyleCnt="0"/>
      <dgm:spPr/>
    </dgm:pt>
    <dgm:pt modelId="{D2E271AF-9C22-4562-A989-D837F2243C56}" type="pres">
      <dgm:prSet presAssocID="{A4C1C858-F36B-450C-9B71-B005768AB94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9A1F940B-346C-4222-9328-87883FF6635F}" type="pres">
      <dgm:prSet presAssocID="{ABBD1898-809B-4AE0-A0AA-576CC29D5A73}" presName="sp" presStyleCnt="0"/>
      <dgm:spPr/>
    </dgm:pt>
    <dgm:pt modelId="{CE071F9F-AAF2-4BDD-8A93-3F347A139C01}" type="pres">
      <dgm:prSet presAssocID="{487124A7-9531-4ADA-811E-BF2B2635A242}" presName="arrowAndChildren" presStyleCnt="0"/>
      <dgm:spPr/>
    </dgm:pt>
    <dgm:pt modelId="{3433E289-D0FD-419E-A8D0-DFCAC4CAA837}" type="pres">
      <dgm:prSet presAssocID="{487124A7-9531-4ADA-811E-BF2B2635A24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E4BF4853-D8D0-40A2-9811-4AB31439342C}" type="pres">
      <dgm:prSet presAssocID="{CFBA8837-6385-49B6-B4EA-6E60670ABA24}" presName="sp" presStyleCnt="0"/>
      <dgm:spPr/>
    </dgm:pt>
    <dgm:pt modelId="{CD5033CF-6BD5-4F0D-A88B-0C0F1C8B6FA6}" type="pres">
      <dgm:prSet presAssocID="{9EDA003D-E88E-45C1-AFA3-40CF23C42C5F}" presName="arrowAndChildren" presStyleCnt="0"/>
      <dgm:spPr/>
    </dgm:pt>
    <dgm:pt modelId="{5AFE8FF8-867A-45E9-A7AB-05FCA23CF60F}" type="pres">
      <dgm:prSet presAssocID="{9EDA003D-E88E-45C1-AFA3-40CF23C42C5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19605D3C-C146-4E71-9054-DF8E4B0811A7}" type="pres">
      <dgm:prSet presAssocID="{434E6DDD-711D-4AE0-A91A-A01AF0204883}" presName="sp" presStyleCnt="0"/>
      <dgm:spPr/>
    </dgm:pt>
    <dgm:pt modelId="{43DDBE7D-AD7E-41FD-83F2-1530B827C5C4}" type="pres">
      <dgm:prSet presAssocID="{131DC075-2CCB-4B05-A829-20D7571020F7}" presName="arrowAndChildren" presStyleCnt="0"/>
      <dgm:spPr/>
    </dgm:pt>
    <dgm:pt modelId="{6B519B97-5C12-406C-B5B9-9B786513639B}" type="pres">
      <dgm:prSet presAssocID="{131DC075-2CCB-4B05-A829-20D7571020F7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84756981-228C-405E-A41E-E52AD7B7BB34}" type="pres">
      <dgm:prSet presAssocID="{4AACA936-CBDC-4255-B678-C90DF1C5B7DC}" presName="sp" presStyleCnt="0"/>
      <dgm:spPr/>
    </dgm:pt>
    <dgm:pt modelId="{5CABD0E7-0BC6-4634-9478-4E393E9937C5}" type="pres">
      <dgm:prSet presAssocID="{3D781C37-AEB5-4DE7-81C7-00EDD6B38C1F}" presName="arrowAndChildren" presStyleCnt="0"/>
      <dgm:spPr/>
    </dgm:pt>
    <dgm:pt modelId="{7C9D0AC0-81A4-4AAA-B3BB-113FBFA84F80}" type="pres">
      <dgm:prSet presAssocID="{3D781C37-AEB5-4DE7-81C7-00EDD6B38C1F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31D9686-A001-41BB-825C-44BDA4246C9A}" type="presOf" srcId="{9EDA003D-E88E-45C1-AFA3-40CF23C42C5F}" destId="{5AFE8FF8-867A-45E9-A7AB-05FCA23CF60F}" srcOrd="0" destOrd="0" presId="urn:microsoft.com/office/officeart/2005/8/layout/process4"/>
    <dgm:cxn modelId="{57A7AD3F-7C5B-4FE3-AA8B-384D481B2F29}" srcId="{75B21AFA-FBE0-40BA-8CB0-0BEBE4269AF0}" destId="{131DC075-2CCB-4B05-A829-20D7571020F7}" srcOrd="1" destOrd="0" parTransId="{2691A887-D23F-4FC8-BA58-272F2A87B191}" sibTransId="{434E6DDD-711D-4AE0-A91A-A01AF0204883}"/>
    <dgm:cxn modelId="{4EF6399B-964F-4B32-94A4-497805C80ED5}" srcId="{75B21AFA-FBE0-40BA-8CB0-0BEBE4269AF0}" destId="{3D781C37-AEB5-4DE7-81C7-00EDD6B38C1F}" srcOrd="0" destOrd="0" parTransId="{4DC1077B-A079-4751-A996-C88975B89AD9}" sibTransId="{4AACA936-CBDC-4255-B678-C90DF1C5B7DC}"/>
    <dgm:cxn modelId="{1631C8D7-3478-4D0C-B472-C583956F4FB1}" type="presOf" srcId="{75B21AFA-FBE0-40BA-8CB0-0BEBE4269AF0}" destId="{94709B6D-6023-47FF-8446-ED0897837B92}" srcOrd="0" destOrd="0" presId="urn:microsoft.com/office/officeart/2005/8/layout/process4"/>
    <dgm:cxn modelId="{9FAC7487-7708-45E5-B3A5-E9B2337E19E0}" srcId="{75B21AFA-FBE0-40BA-8CB0-0BEBE4269AF0}" destId="{487124A7-9531-4ADA-811E-BF2B2635A242}" srcOrd="3" destOrd="0" parTransId="{9D16C13F-FAB0-4174-9611-F79663950AE5}" sibTransId="{ABBD1898-809B-4AE0-A0AA-576CC29D5A73}"/>
    <dgm:cxn modelId="{B97C9627-AB1C-4FB7-9B7D-78434BC419AA}" type="presOf" srcId="{2B5C5D72-C99D-4F50-AF38-38478AA241E3}" destId="{C498C89A-BC34-4308-806B-D424EA27FABF}" srcOrd="0" destOrd="0" presId="urn:microsoft.com/office/officeart/2005/8/layout/process4"/>
    <dgm:cxn modelId="{E8047A37-AAE1-4135-810B-41BF13B100A4}" type="presOf" srcId="{3D781C37-AEB5-4DE7-81C7-00EDD6B38C1F}" destId="{7C9D0AC0-81A4-4AAA-B3BB-113FBFA84F80}" srcOrd="0" destOrd="0" presId="urn:microsoft.com/office/officeart/2005/8/layout/process4"/>
    <dgm:cxn modelId="{E7EB923C-DCF1-4CCD-A5B9-5313175AA2CE}" srcId="{75B21AFA-FBE0-40BA-8CB0-0BEBE4269AF0}" destId="{2B5C5D72-C99D-4F50-AF38-38478AA241E3}" srcOrd="5" destOrd="0" parTransId="{E43C4904-AA2F-4DEC-B214-E52C3C056C2D}" sibTransId="{00F3E251-C51E-4AED-8BBB-5EDFD1734DE0}"/>
    <dgm:cxn modelId="{5950ED72-AF42-4CCC-94DD-AAFB2E60283C}" type="presOf" srcId="{A4C1C858-F36B-450C-9B71-B005768AB941}" destId="{D2E271AF-9C22-4562-A989-D837F2243C56}" srcOrd="0" destOrd="0" presId="urn:microsoft.com/office/officeart/2005/8/layout/process4"/>
    <dgm:cxn modelId="{D107D1C9-313C-45F4-A6BC-D48D1BF2E192}" type="presOf" srcId="{487124A7-9531-4ADA-811E-BF2B2635A242}" destId="{3433E289-D0FD-419E-A8D0-DFCAC4CAA837}" srcOrd="0" destOrd="0" presId="urn:microsoft.com/office/officeart/2005/8/layout/process4"/>
    <dgm:cxn modelId="{643F5AC9-78C2-4C49-A0F0-89AE1C958230}" srcId="{75B21AFA-FBE0-40BA-8CB0-0BEBE4269AF0}" destId="{9EDA003D-E88E-45C1-AFA3-40CF23C42C5F}" srcOrd="2" destOrd="0" parTransId="{2E245A1D-37DC-4776-8501-FBA93CECA5A7}" sibTransId="{CFBA8837-6385-49B6-B4EA-6E60670ABA24}"/>
    <dgm:cxn modelId="{84EF66B5-6F1F-4D4D-8F4C-D05ECD90D0E8}" type="presOf" srcId="{131DC075-2CCB-4B05-A829-20D7571020F7}" destId="{6B519B97-5C12-406C-B5B9-9B786513639B}" srcOrd="0" destOrd="0" presId="urn:microsoft.com/office/officeart/2005/8/layout/process4"/>
    <dgm:cxn modelId="{174F5354-7D13-4EBE-BF59-FCB2231112F7}" srcId="{75B21AFA-FBE0-40BA-8CB0-0BEBE4269AF0}" destId="{A4C1C858-F36B-450C-9B71-B005768AB941}" srcOrd="4" destOrd="0" parTransId="{CC32E13B-E7D3-4DD8-BA52-52F8CBDC63EA}" sibTransId="{5ED05409-EF43-4A41-A1BC-E2A34ABB9F51}"/>
    <dgm:cxn modelId="{1A42AA38-0CA3-4C0C-A23F-37EFAE58F63D}" type="presParOf" srcId="{94709B6D-6023-47FF-8446-ED0897837B92}" destId="{75FE8856-BE47-4F2F-A20F-0E035C53A0DD}" srcOrd="0" destOrd="0" presId="urn:microsoft.com/office/officeart/2005/8/layout/process4"/>
    <dgm:cxn modelId="{2EA12204-869E-46A8-8109-3068E7CA228F}" type="presParOf" srcId="{75FE8856-BE47-4F2F-A20F-0E035C53A0DD}" destId="{C498C89A-BC34-4308-806B-D424EA27FABF}" srcOrd="0" destOrd="0" presId="urn:microsoft.com/office/officeart/2005/8/layout/process4"/>
    <dgm:cxn modelId="{AB859540-A994-421E-B1E2-D4BAFCFE7F21}" type="presParOf" srcId="{94709B6D-6023-47FF-8446-ED0897837B92}" destId="{CFCE5C6C-B860-4A5A-AB4F-2D09C9DACC89}" srcOrd="1" destOrd="0" presId="urn:microsoft.com/office/officeart/2005/8/layout/process4"/>
    <dgm:cxn modelId="{E6205D45-92CC-48F0-BC79-BC1B94033C04}" type="presParOf" srcId="{94709B6D-6023-47FF-8446-ED0897837B92}" destId="{94238F92-19FC-4641-B472-A32BB1173CCA}" srcOrd="2" destOrd="0" presId="urn:microsoft.com/office/officeart/2005/8/layout/process4"/>
    <dgm:cxn modelId="{3CE68432-BD04-4168-86CF-AA64C8274F8A}" type="presParOf" srcId="{94238F92-19FC-4641-B472-A32BB1173CCA}" destId="{D2E271AF-9C22-4562-A989-D837F2243C56}" srcOrd="0" destOrd="0" presId="urn:microsoft.com/office/officeart/2005/8/layout/process4"/>
    <dgm:cxn modelId="{F42E7944-B7FA-4C06-A84E-300633B82341}" type="presParOf" srcId="{94709B6D-6023-47FF-8446-ED0897837B92}" destId="{9A1F940B-346C-4222-9328-87883FF6635F}" srcOrd="3" destOrd="0" presId="urn:microsoft.com/office/officeart/2005/8/layout/process4"/>
    <dgm:cxn modelId="{9D74605A-FD9B-44D0-9754-F8387FF0D25F}" type="presParOf" srcId="{94709B6D-6023-47FF-8446-ED0897837B92}" destId="{CE071F9F-AAF2-4BDD-8A93-3F347A139C01}" srcOrd="4" destOrd="0" presId="urn:microsoft.com/office/officeart/2005/8/layout/process4"/>
    <dgm:cxn modelId="{4DA698B0-9773-452E-A4A4-BBA261FFBC82}" type="presParOf" srcId="{CE071F9F-AAF2-4BDD-8A93-3F347A139C01}" destId="{3433E289-D0FD-419E-A8D0-DFCAC4CAA837}" srcOrd="0" destOrd="0" presId="urn:microsoft.com/office/officeart/2005/8/layout/process4"/>
    <dgm:cxn modelId="{59C01066-1F06-4C9A-B68C-B7CCA70E8753}" type="presParOf" srcId="{94709B6D-6023-47FF-8446-ED0897837B92}" destId="{E4BF4853-D8D0-40A2-9811-4AB31439342C}" srcOrd="5" destOrd="0" presId="urn:microsoft.com/office/officeart/2005/8/layout/process4"/>
    <dgm:cxn modelId="{27EEDC34-0C3F-4AE7-B25D-5B1DCD9064CE}" type="presParOf" srcId="{94709B6D-6023-47FF-8446-ED0897837B92}" destId="{CD5033CF-6BD5-4F0D-A88B-0C0F1C8B6FA6}" srcOrd="6" destOrd="0" presId="urn:microsoft.com/office/officeart/2005/8/layout/process4"/>
    <dgm:cxn modelId="{026B3569-1678-4EBE-848C-DE80AFCB37B4}" type="presParOf" srcId="{CD5033CF-6BD5-4F0D-A88B-0C0F1C8B6FA6}" destId="{5AFE8FF8-867A-45E9-A7AB-05FCA23CF60F}" srcOrd="0" destOrd="0" presId="urn:microsoft.com/office/officeart/2005/8/layout/process4"/>
    <dgm:cxn modelId="{2B4FA7DC-7A83-4C7E-B85E-8EC4816C1326}" type="presParOf" srcId="{94709B6D-6023-47FF-8446-ED0897837B92}" destId="{19605D3C-C146-4E71-9054-DF8E4B0811A7}" srcOrd="7" destOrd="0" presId="urn:microsoft.com/office/officeart/2005/8/layout/process4"/>
    <dgm:cxn modelId="{B2261F9B-5F01-4416-A641-455C441DEFF4}" type="presParOf" srcId="{94709B6D-6023-47FF-8446-ED0897837B92}" destId="{43DDBE7D-AD7E-41FD-83F2-1530B827C5C4}" srcOrd="8" destOrd="0" presId="urn:microsoft.com/office/officeart/2005/8/layout/process4"/>
    <dgm:cxn modelId="{A697DEA2-6869-4CD8-A4B2-26A0771F6BCE}" type="presParOf" srcId="{43DDBE7D-AD7E-41FD-83F2-1530B827C5C4}" destId="{6B519B97-5C12-406C-B5B9-9B786513639B}" srcOrd="0" destOrd="0" presId="urn:microsoft.com/office/officeart/2005/8/layout/process4"/>
    <dgm:cxn modelId="{B36BD1B1-D1D1-4A35-B8DC-524C36171E41}" type="presParOf" srcId="{94709B6D-6023-47FF-8446-ED0897837B92}" destId="{84756981-228C-405E-A41E-E52AD7B7BB34}" srcOrd="9" destOrd="0" presId="urn:microsoft.com/office/officeart/2005/8/layout/process4"/>
    <dgm:cxn modelId="{44C69E01-2CAD-476A-A03D-79EA0D644013}" type="presParOf" srcId="{94709B6D-6023-47FF-8446-ED0897837B92}" destId="{5CABD0E7-0BC6-4634-9478-4E393E9937C5}" srcOrd="10" destOrd="0" presId="urn:microsoft.com/office/officeart/2005/8/layout/process4"/>
    <dgm:cxn modelId="{94AF4855-382A-45B1-B332-45B0925611FC}" type="presParOf" srcId="{5CABD0E7-0BC6-4634-9478-4E393E9937C5}" destId="{7C9D0AC0-81A4-4AAA-B3BB-113FBFA84F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D1B21-E6DA-49E3-B5C6-7AE45FBA9C50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</dgm:pt>
    <dgm:pt modelId="{896DA084-E350-4086-9AD8-F5AEED6E507B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A1B4216-484C-4ED8-9225-3E39CF1BC457}" type="parTrans" cxnId="{A9C68642-1779-48A5-8F70-8E016C0C52F8}">
      <dgm:prSet/>
      <dgm:spPr/>
      <dgm:t>
        <a:bodyPr/>
        <a:lstStyle/>
        <a:p>
          <a:endParaRPr lang="ru-RU"/>
        </a:p>
      </dgm:t>
    </dgm:pt>
    <dgm:pt modelId="{669100EE-8318-4E23-BFE6-0040C53F0DED}" type="sibTrans" cxnId="{A9C68642-1779-48A5-8F70-8E016C0C52F8}">
      <dgm:prSet/>
      <dgm:spPr/>
      <dgm:t>
        <a:bodyPr/>
        <a:lstStyle/>
        <a:p>
          <a:endParaRPr lang="ru-RU"/>
        </a:p>
      </dgm:t>
    </dgm:pt>
    <dgm:pt modelId="{6240AAEF-0566-43E3-A8C5-CD89ECCCB8D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088620E5-314C-4B7D-BCE2-34AC1126504F}" type="parTrans" cxnId="{75330CD2-2A96-4637-B4FF-640FF94CACB6}">
      <dgm:prSet/>
      <dgm:spPr/>
      <dgm:t>
        <a:bodyPr/>
        <a:lstStyle/>
        <a:p>
          <a:endParaRPr lang="ru-RU"/>
        </a:p>
      </dgm:t>
    </dgm:pt>
    <dgm:pt modelId="{29BC6BB5-1092-4C90-BFE6-942A8EB2A429}" type="sibTrans" cxnId="{75330CD2-2A96-4637-B4FF-640FF94CACB6}">
      <dgm:prSet/>
      <dgm:spPr/>
      <dgm:t>
        <a:bodyPr/>
        <a:lstStyle/>
        <a:p>
          <a:endParaRPr lang="ru-RU"/>
        </a:p>
      </dgm:t>
    </dgm:pt>
    <dgm:pt modelId="{86B44304-9C35-4802-A4B6-90378B9DBC2B}">
      <dgm:prSet phldrT="[Текст]"/>
      <dgm:spPr/>
      <dgm:t>
        <a:bodyPr/>
        <a:lstStyle/>
        <a:p>
          <a:r>
            <a:rPr lang="ru-RU" dirty="0" smtClean="0"/>
            <a:t>Профицит (дефицит)</a:t>
          </a:r>
          <a:endParaRPr lang="ru-RU" dirty="0"/>
        </a:p>
      </dgm:t>
    </dgm:pt>
    <dgm:pt modelId="{3D9EC90F-7D61-46D2-B9B9-563453E0C7A0}" type="parTrans" cxnId="{2F0E283A-BC2F-4A4F-B1BA-875EF5C53877}">
      <dgm:prSet/>
      <dgm:spPr/>
      <dgm:t>
        <a:bodyPr/>
        <a:lstStyle/>
        <a:p>
          <a:endParaRPr lang="ru-RU"/>
        </a:p>
      </dgm:t>
    </dgm:pt>
    <dgm:pt modelId="{D26152FB-E1A7-4D94-B82A-B69C2BD6F65E}" type="sibTrans" cxnId="{2F0E283A-BC2F-4A4F-B1BA-875EF5C53877}">
      <dgm:prSet/>
      <dgm:spPr/>
      <dgm:t>
        <a:bodyPr/>
        <a:lstStyle/>
        <a:p>
          <a:endParaRPr lang="ru-RU"/>
        </a:p>
      </dgm:t>
    </dgm:pt>
    <dgm:pt modelId="{DA529B9F-2D25-4D13-A585-F0BAB928F829}" type="pres">
      <dgm:prSet presAssocID="{256D1B21-E6DA-49E3-B5C6-7AE45FBA9C50}" presName="linearFlow" presStyleCnt="0">
        <dgm:presLayoutVars>
          <dgm:dir/>
          <dgm:resizeHandles val="exact"/>
        </dgm:presLayoutVars>
      </dgm:prSet>
      <dgm:spPr/>
    </dgm:pt>
    <dgm:pt modelId="{553C009B-7D61-488E-B131-A264DDC07A60}" type="pres">
      <dgm:prSet presAssocID="{896DA084-E350-4086-9AD8-F5AEED6E50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4B43D-D449-423D-842B-CA3B6CF74D73}" type="pres">
      <dgm:prSet presAssocID="{669100EE-8318-4E23-BFE6-0040C53F0DED}" presName="spacerL" presStyleCnt="0"/>
      <dgm:spPr/>
    </dgm:pt>
    <dgm:pt modelId="{9F9C4928-732B-4FC2-80CE-3528D787335B}" type="pres">
      <dgm:prSet presAssocID="{669100EE-8318-4E23-BFE6-0040C53F0DED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042C4846-6411-4678-B949-FD5CDEC049A4}" type="pres">
      <dgm:prSet presAssocID="{669100EE-8318-4E23-BFE6-0040C53F0DED}" presName="spacerR" presStyleCnt="0"/>
      <dgm:spPr/>
    </dgm:pt>
    <dgm:pt modelId="{95C7B4F6-1FCF-4039-BE7C-3E7A457D37A7}" type="pres">
      <dgm:prSet presAssocID="{6240AAEF-0566-43E3-A8C5-CD89ECCCB8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364FC-91EF-4EFB-8671-5AFF9A31B97F}" type="pres">
      <dgm:prSet presAssocID="{29BC6BB5-1092-4C90-BFE6-942A8EB2A429}" presName="spacerL" presStyleCnt="0"/>
      <dgm:spPr/>
    </dgm:pt>
    <dgm:pt modelId="{340C98FB-01F2-4B64-A33E-48C5F9B6D203}" type="pres">
      <dgm:prSet presAssocID="{29BC6BB5-1092-4C90-BFE6-942A8EB2A42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AE5D7FA-5EB0-4DD0-B6A0-899D739624F4}" type="pres">
      <dgm:prSet presAssocID="{29BC6BB5-1092-4C90-BFE6-942A8EB2A429}" presName="spacerR" presStyleCnt="0"/>
      <dgm:spPr/>
    </dgm:pt>
    <dgm:pt modelId="{7FA2B16D-E637-4A60-B282-A70397A6070A}" type="pres">
      <dgm:prSet presAssocID="{86B44304-9C35-4802-A4B6-90378B9DBC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30CD2-2A96-4637-B4FF-640FF94CACB6}" srcId="{256D1B21-E6DA-49E3-B5C6-7AE45FBA9C50}" destId="{6240AAEF-0566-43E3-A8C5-CD89ECCCB8DE}" srcOrd="1" destOrd="0" parTransId="{088620E5-314C-4B7D-BCE2-34AC1126504F}" sibTransId="{29BC6BB5-1092-4C90-BFE6-942A8EB2A429}"/>
    <dgm:cxn modelId="{5E756738-E067-46D0-BA6A-D6FC27C2BC09}" type="presOf" srcId="{86B44304-9C35-4802-A4B6-90378B9DBC2B}" destId="{7FA2B16D-E637-4A60-B282-A70397A6070A}" srcOrd="0" destOrd="0" presId="urn:microsoft.com/office/officeart/2005/8/layout/equation1"/>
    <dgm:cxn modelId="{DBE3555E-5E18-415F-BFFA-D571C3202E1C}" type="presOf" srcId="{896DA084-E350-4086-9AD8-F5AEED6E507B}" destId="{553C009B-7D61-488E-B131-A264DDC07A60}" srcOrd="0" destOrd="0" presId="urn:microsoft.com/office/officeart/2005/8/layout/equation1"/>
    <dgm:cxn modelId="{A9C68642-1779-48A5-8F70-8E016C0C52F8}" srcId="{256D1B21-E6DA-49E3-B5C6-7AE45FBA9C50}" destId="{896DA084-E350-4086-9AD8-F5AEED6E507B}" srcOrd="0" destOrd="0" parTransId="{BA1B4216-484C-4ED8-9225-3E39CF1BC457}" sibTransId="{669100EE-8318-4E23-BFE6-0040C53F0DED}"/>
    <dgm:cxn modelId="{31110003-F74F-4FBF-827C-84661D1BBAD5}" type="presOf" srcId="{256D1B21-E6DA-49E3-B5C6-7AE45FBA9C50}" destId="{DA529B9F-2D25-4D13-A585-F0BAB928F829}" srcOrd="0" destOrd="0" presId="urn:microsoft.com/office/officeart/2005/8/layout/equation1"/>
    <dgm:cxn modelId="{A78DAB6E-A77B-4349-AD5D-1BDE19530F82}" type="presOf" srcId="{669100EE-8318-4E23-BFE6-0040C53F0DED}" destId="{9F9C4928-732B-4FC2-80CE-3528D787335B}" srcOrd="0" destOrd="0" presId="urn:microsoft.com/office/officeart/2005/8/layout/equation1"/>
    <dgm:cxn modelId="{2F0E283A-BC2F-4A4F-B1BA-875EF5C53877}" srcId="{256D1B21-E6DA-49E3-B5C6-7AE45FBA9C50}" destId="{86B44304-9C35-4802-A4B6-90378B9DBC2B}" srcOrd="2" destOrd="0" parTransId="{3D9EC90F-7D61-46D2-B9B9-563453E0C7A0}" sibTransId="{D26152FB-E1A7-4D94-B82A-B69C2BD6F65E}"/>
    <dgm:cxn modelId="{5680F1E6-C0A5-4869-AC83-F4C030818506}" type="presOf" srcId="{29BC6BB5-1092-4C90-BFE6-942A8EB2A429}" destId="{340C98FB-01F2-4B64-A33E-48C5F9B6D203}" srcOrd="0" destOrd="0" presId="urn:microsoft.com/office/officeart/2005/8/layout/equation1"/>
    <dgm:cxn modelId="{D6B8C80D-255A-44D2-A307-BA28244D3695}" type="presOf" srcId="{6240AAEF-0566-43E3-A8C5-CD89ECCCB8DE}" destId="{95C7B4F6-1FCF-4039-BE7C-3E7A457D37A7}" srcOrd="0" destOrd="0" presId="urn:microsoft.com/office/officeart/2005/8/layout/equation1"/>
    <dgm:cxn modelId="{1C034A0F-582B-4CB0-A0FC-65B47B906434}" type="presParOf" srcId="{DA529B9F-2D25-4D13-A585-F0BAB928F829}" destId="{553C009B-7D61-488E-B131-A264DDC07A60}" srcOrd="0" destOrd="0" presId="urn:microsoft.com/office/officeart/2005/8/layout/equation1"/>
    <dgm:cxn modelId="{D1587AB6-8613-4996-AC17-3D348AD658CC}" type="presParOf" srcId="{DA529B9F-2D25-4D13-A585-F0BAB928F829}" destId="{7FC4B43D-D449-423D-842B-CA3B6CF74D73}" srcOrd="1" destOrd="0" presId="urn:microsoft.com/office/officeart/2005/8/layout/equation1"/>
    <dgm:cxn modelId="{DCEB7340-DF03-4782-96F9-0955C81C1809}" type="presParOf" srcId="{DA529B9F-2D25-4D13-A585-F0BAB928F829}" destId="{9F9C4928-732B-4FC2-80CE-3528D787335B}" srcOrd="2" destOrd="0" presId="urn:microsoft.com/office/officeart/2005/8/layout/equation1"/>
    <dgm:cxn modelId="{576E175E-A0DD-46D5-B6DF-479314414099}" type="presParOf" srcId="{DA529B9F-2D25-4D13-A585-F0BAB928F829}" destId="{042C4846-6411-4678-B949-FD5CDEC049A4}" srcOrd="3" destOrd="0" presId="urn:microsoft.com/office/officeart/2005/8/layout/equation1"/>
    <dgm:cxn modelId="{B56358FB-BF5E-4BC7-A779-1FBFB3FE3EAF}" type="presParOf" srcId="{DA529B9F-2D25-4D13-A585-F0BAB928F829}" destId="{95C7B4F6-1FCF-4039-BE7C-3E7A457D37A7}" srcOrd="4" destOrd="0" presId="urn:microsoft.com/office/officeart/2005/8/layout/equation1"/>
    <dgm:cxn modelId="{4564A778-19D0-415D-AE20-D55BD87ADE86}" type="presParOf" srcId="{DA529B9F-2D25-4D13-A585-F0BAB928F829}" destId="{FE4364FC-91EF-4EFB-8671-5AFF9A31B97F}" srcOrd="5" destOrd="0" presId="urn:microsoft.com/office/officeart/2005/8/layout/equation1"/>
    <dgm:cxn modelId="{8BA03861-ABFB-4CD5-AED3-F778E9B99A5E}" type="presParOf" srcId="{DA529B9F-2D25-4D13-A585-F0BAB928F829}" destId="{340C98FB-01F2-4B64-A33E-48C5F9B6D203}" srcOrd="6" destOrd="0" presId="urn:microsoft.com/office/officeart/2005/8/layout/equation1"/>
    <dgm:cxn modelId="{39118C15-68D1-4B35-8CD5-ABF74F93BD6F}" type="presParOf" srcId="{DA529B9F-2D25-4D13-A585-F0BAB928F829}" destId="{1AE5D7FA-5EB0-4DD0-B6A0-899D739624F4}" srcOrd="7" destOrd="0" presId="urn:microsoft.com/office/officeart/2005/8/layout/equation1"/>
    <dgm:cxn modelId="{E8551AE3-6A2A-4CB0-AD30-9831A1A91995}" type="presParOf" srcId="{DA529B9F-2D25-4D13-A585-F0BAB928F829}" destId="{7FA2B16D-E637-4A60-B282-A70397A6070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AD370-E2C0-4D3E-A038-ECDA26D17C0B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496A5-C08E-4654-B8A7-DAFF81A9E329}">
      <dgm:prSet/>
      <dgm:spPr/>
      <dgm:t>
        <a:bodyPr/>
        <a:lstStyle/>
        <a:p>
          <a:r>
            <a:rPr lang="ru-RU" dirty="0" smtClean="0"/>
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</a:r>
          <a:endParaRPr lang="ru-RU" dirty="0"/>
        </a:p>
      </dgm:t>
    </dgm:pt>
    <dgm:pt modelId="{0C3AF1EB-0A2D-42F1-AE74-C4CC6F5269E3}" type="parTrans" cxnId="{B16E732E-673E-4285-B5E9-5E59730EA2E1}">
      <dgm:prSet/>
      <dgm:spPr/>
      <dgm:t>
        <a:bodyPr/>
        <a:lstStyle/>
        <a:p>
          <a:endParaRPr lang="ru-RU"/>
        </a:p>
      </dgm:t>
    </dgm:pt>
    <dgm:pt modelId="{B278770E-C88E-4D5F-9D3F-748859C8E7AA}" type="sibTrans" cxnId="{B16E732E-673E-4285-B5E9-5E59730EA2E1}">
      <dgm:prSet/>
      <dgm:spPr/>
      <dgm:t>
        <a:bodyPr/>
        <a:lstStyle/>
        <a:p>
          <a:endParaRPr lang="ru-RU"/>
        </a:p>
      </dgm:t>
    </dgm:pt>
    <dgm:pt modelId="{845847AD-1635-4E7C-8CF3-9341C472AB26}">
      <dgm:prSet phldrT="[Текст]"/>
      <dgm:spPr/>
      <dgm:t>
        <a:bodyPr/>
        <a:lstStyle/>
        <a:p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При   </a:t>
          </a:r>
          <a:r>
            <a:rPr lang="ru-RU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выш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нии   </a:t>
          </a:r>
          <a:r>
            <a:rPr lang="ru-RU" spc="-18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55" smtClean="0">
              <a:solidFill>
                <a:srgbClr val="205868"/>
              </a:solidFill>
              <a:latin typeface="Times New Roman"/>
              <a:cs typeface="Times New Roman"/>
            </a:rPr>
            <a:t>хо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в   </a:t>
          </a:r>
          <a:r>
            <a:rPr lang="ru-RU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   </a:t>
          </a:r>
          <a:r>
            <a:rPr lang="ru-RU" spc="-17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ра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pc="-55" smtClean="0">
              <a:solidFill>
                <a:srgbClr val="205868"/>
              </a:solidFill>
              <a:latin typeface="Times New Roman"/>
              <a:cs typeface="Times New Roman"/>
            </a:rPr>
            <a:t>х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дами 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ни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м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ае</a:t>
          </a:r>
          <a:r>
            <a:rPr lang="ru-RU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я  </a:t>
          </a:r>
          <a:r>
            <a:rPr lang="ru-RU" spc="-17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ние,  </a:t>
          </a:r>
          <a:r>
            <a:rPr lang="ru-RU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к  </a:t>
          </a:r>
          <a:r>
            <a:rPr lang="ru-RU" spc="-1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их  </a:t>
          </a:r>
          <a:r>
            <a:rPr lang="ru-RU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ь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ть (н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им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р,  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ть     </a:t>
          </a:r>
          <a:r>
            <a:rPr lang="ru-RU" spc="-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pc="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рвы,  </a:t>
          </a:r>
          <a:r>
            <a:rPr lang="ru-RU" spc="-3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pc="4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2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pc="-5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и, п</a:t>
          </a:r>
          <a:r>
            <a:rPr lang="ru-RU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г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ть</a:t>
          </a:r>
          <a:r>
            <a:rPr lang="ru-RU" spc="-1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pc="-1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mtClean="0">
              <a:solidFill>
                <a:srgbClr val="205868"/>
              </a:solidFill>
              <a:latin typeface="Times New Roman"/>
              <a:cs typeface="Times New Roman"/>
            </a:rPr>
            <a:t>г).</a:t>
          </a:r>
          <a:endParaRPr lang="ru-RU" dirty="0"/>
        </a:p>
      </dgm:t>
    </dgm:pt>
    <dgm:pt modelId="{5AC0D259-C523-446B-A187-2288EEFA5F85}" type="parTrans" cxnId="{7039A02E-29F0-4B2C-ACFD-12FE82EF9BC3}">
      <dgm:prSet/>
      <dgm:spPr/>
      <dgm:t>
        <a:bodyPr/>
        <a:lstStyle/>
        <a:p>
          <a:endParaRPr lang="ru-RU"/>
        </a:p>
      </dgm:t>
    </dgm:pt>
    <dgm:pt modelId="{2EF0F333-F56C-4C96-AAB7-D14FDBBAB833}" type="sibTrans" cxnId="{7039A02E-29F0-4B2C-ACFD-12FE82EF9BC3}">
      <dgm:prSet/>
      <dgm:spPr/>
      <dgm:t>
        <a:bodyPr/>
        <a:lstStyle/>
        <a:p>
          <a:endParaRPr lang="ru-RU"/>
        </a:p>
      </dgm:t>
    </dgm:pt>
    <dgm:pt modelId="{524813D0-31CC-40F4-A042-36A9A848B846}">
      <dgm:prSet/>
      <dgm:spPr/>
      <dgm:t>
        <a:bodyPr/>
        <a:lstStyle/>
        <a:p>
          <a:endParaRPr lang="ru-RU"/>
        </a:p>
      </dgm:t>
    </dgm:pt>
    <dgm:pt modelId="{7BC72B40-E77D-41C2-806F-3AC273569A08}" type="parTrans" cxnId="{6267B0C7-2754-4EFF-997E-0CCB3BFC68BC}">
      <dgm:prSet/>
      <dgm:spPr/>
      <dgm:t>
        <a:bodyPr/>
        <a:lstStyle/>
        <a:p>
          <a:endParaRPr lang="ru-RU"/>
        </a:p>
      </dgm:t>
    </dgm:pt>
    <dgm:pt modelId="{FEB6A4A3-A399-4BE8-AC01-9F5EBC44A357}" type="sibTrans" cxnId="{6267B0C7-2754-4EFF-997E-0CCB3BFC68BC}">
      <dgm:prSet/>
      <dgm:spPr/>
      <dgm:t>
        <a:bodyPr/>
        <a:lstStyle/>
        <a:p>
          <a:endParaRPr lang="ru-RU"/>
        </a:p>
      </dgm:t>
    </dgm:pt>
    <dgm:pt modelId="{1160B7AB-E1E1-4349-971C-9DB14A4FDD7D}">
      <dgm:prSet/>
      <dgm:spPr/>
      <dgm:t>
        <a:bodyPr/>
        <a:lstStyle/>
        <a:p>
          <a:endParaRPr lang="ru-RU" dirty="0"/>
        </a:p>
      </dgm:t>
    </dgm:pt>
    <dgm:pt modelId="{CF027291-A4A2-488B-8068-F12BBE9B6E0C}" type="parTrans" cxnId="{FAEDA129-F506-4D57-AF12-FF2267AEBAE2}">
      <dgm:prSet/>
      <dgm:spPr/>
      <dgm:t>
        <a:bodyPr/>
        <a:lstStyle/>
        <a:p>
          <a:endParaRPr lang="ru-RU"/>
        </a:p>
      </dgm:t>
    </dgm:pt>
    <dgm:pt modelId="{4B1C626E-664B-46FC-B324-C01D4E7A15E9}" type="sibTrans" cxnId="{FAEDA129-F506-4D57-AF12-FF2267AEBAE2}">
      <dgm:prSet/>
      <dgm:spPr/>
      <dgm:t>
        <a:bodyPr/>
        <a:lstStyle/>
        <a:p>
          <a:endParaRPr lang="ru-RU"/>
        </a:p>
      </dgm:t>
    </dgm:pt>
    <dgm:pt modelId="{D8B5BB9A-FCDE-4A67-A218-5E997C5F87A2}" type="pres">
      <dgm:prSet presAssocID="{C20AD370-E2C0-4D3E-A038-ECDA26D17C0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2E87D-2DC8-4E5E-89AC-3E34570D4B2A}" type="pres">
      <dgm:prSet presAssocID="{254496A5-C08E-4654-B8A7-DAFF81A9E329}" presName="upArrow" presStyleLbl="node1" presStyleIdx="0" presStyleCnt="2" custScaleX="57194" custScaleY="10315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D4A1469B-233A-4CB2-A5EA-6F1306331564}" type="pres">
      <dgm:prSet presAssocID="{254496A5-C08E-4654-B8A7-DAFF81A9E32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2DFD-E1DB-46D9-9348-E84C0FE02118}" type="pres">
      <dgm:prSet presAssocID="{845847AD-1635-4E7C-8CF3-9341C472AB26}" presName="downArrow" presStyleLbl="node1" presStyleIdx="1" presStyleCnt="2" custScaleX="53296" custScaleY="98424" custLinFactNeighborX="3745" custLinFactNeighborY="927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6090EB6C-3FE4-407E-B9B5-435E3393E183}" type="pres">
      <dgm:prSet presAssocID="{845847AD-1635-4E7C-8CF3-9341C472AB2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DA129-F506-4D57-AF12-FF2267AEBAE2}" srcId="{C20AD370-E2C0-4D3E-A038-ECDA26D17C0B}" destId="{1160B7AB-E1E1-4349-971C-9DB14A4FDD7D}" srcOrd="3" destOrd="0" parTransId="{CF027291-A4A2-488B-8068-F12BBE9B6E0C}" sibTransId="{4B1C626E-664B-46FC-B324-C01D4E7A15E9}"/>
    <dgm:cxn modelId="{A0F94E71-B41E-443B-812B-A2549F2D3C12}" type="presOf" srcId="{C20AD370-E2C0-4D3E-A038-ECDA26D17C0B}" destId="{D8B5BB9A-FCDE-4A67-A218-5E997C5F87A2}" srcOrd="0" destOrd="0" presId="urn:microsoft.com/office/officeart/2005/8/layout/arrow4"/>
    <dgm:cxn modelId="{7039A02E-29F0-4B2C-ACFD-12FE82EF9BC3}" srcId="{C20AD370-E2C0-4D3E-A038-ECDA26D17C0B}" destId="{845847AD-1635-4E7C-8CF3-9341C472AB26}" srcOrd="1" destOrd="0" parTransId="{5AC0D259-C523-446B-A187-2288EEFA5F85}" sibTransId="{2EF0F333-F56C-4C96-AAB7-D14FDBBAB833}"/>
    <dgm:cxn modelId="{4E499A95-DD5B-4131-98CC-5CC23B16803C}" type="presOf" srcId="{254496A5-C08E-4654-B8A7-DAFF81A9E329}" destId="{D4A1469B-233A-4CB2-A5EA-6F1306331564}" srcOrd="0" destOrd="0" presId="urn:microsoft.com/office/officeart/2005/8/layout/arrow4"/>
    <dgm:cxn modelId="{2061E940-7630-47B2-9DF7-6B29A2A0E4E9}" type="presOf" srcId="{845847AD-1635-4E7C-8CF3-9341C472AB26}" destId="{6090EB6C-3FE4-407E-B9B5-435E3393E183}" srcOrd="0" destOrd="0" presId="urn:microsoft.com/office/officeart/2005/8/layout/arrow4"/>
    <dgm:cxn modelId="{B16E732E-673E-4285-B5E9-5E59730EA2E1}" srcId="{C20AD370-E2C0-4D3E-A038-ECDA26D17C0B}" destId="{254496A5-C08E-4654-B8A7-DAFF81A9E329}" srcOrd="0" destOrd="0" parTransId="{0C3AF1EB-0A2D-42F1-AE74-C4CC6F5269E3}" sibTransId="{B278770E-C88E-4D5F-9D3F-748859C8E7AA}"/>
    <dgm:cxn modelId="{6267B0C7-2754-4EFF-997E-0CCB3BFC68BC}" srcId="{C20AD370-E2C0-4D3E-A038-ECDA26D17C0B}" destId="{524813D0-31CC-40F4-A042-36A9A848B846}" srcOrd="2" destOrd="0" parTransId="{7BC72B40-E77D-41C2-806F-3AC273569A08}" sibTransId="{FEB6A4A3-A399-4BE8-AC01-9F5EBC44A357}"/>
    <dgm:cxn modelId="{BABC11B6-DCE6-4B37-A210-BF3A4534DCEA}" type="presParOf" srcId="{D8B5BB9A-FCDE-4A67-A218-5E997C5F87A2}" destId="{F402E87D-2DC8-4E5E-89AC-3E34570D4B2A}" srcOrd="0" destOrd="0" presId="urn:microsoft.com/office/officeart/2005/8/layout/arrow4"/>
    <dgm:cxn modelId="{3A930914-FDA0-4912-8AD2-C790C2C3C73B}" type="presParOf" srcId="{D8B5BB9A-FCDE-4A67-A218-5E997C5F87A2}" destId="{D4A1469B-233A-4CB2-A5EA-6F1306331564}" srcOrd="1" destOrd="0" presId="urn:microsoft.com/office/officeart/2005/8/layout/arrow4"/>
    <dgm:cxn modelId="{A86B1546-6F5F-470D-B036-E7D4F87D27D4}" type="presParOf" srcId="{D8B5BB9A-FCDE-4A67-A218-5E997C5F87A2}" destId="{EF2E2DFD-E1DB-46D9-9348-E84C0FE02118}" srcOrd="2" destOrd="0" presId="urn:microsoft.com/office/officeart/2005/8/layout/arrow4"/>
    <dgm:cxn modelId="{2AFF8516-7B00-4243-A828-516D9290DE79}" type="presParOf" srcId="{D8B5BB9A-FCDE-4A67-A218-5E997C5F87A2}" destId="{6090EB6C-3FE4-407E-B9B5-435E3393E18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3A73D5-0526-4FA1-9C57-26074C54B34E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65C466-7AED-4DEF-B873-E77646250B1A}">
      <dgm:prSet phldrT="[Текст]" custT="1"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ru-RU" sz="1800" u="sng" dirty="0" smtClean="0"/>
            <a:t>Налоговые доходы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Поступления от уплаты налогов, установленных Налоговым кодексом Российской Федерации, например:</a:t>
          </a:r>
        </a:p>
        <a:p>
          <a:r>
            <a:rPr lang="ru-RU" sz="1400" dirty="0" smtClean="0"/>
            <a:t>- налог на прибыль организации;</a:t>
          </a:r>
        </a:p>
        <a:p>
          <a:r>
            <a:rPr lang="ru-RU" sz="1400" dirty="0" smtClean="0"/>
            <a:t>- налог на добавленную стоимость;</a:t>
          </a:r>
        </a:p>
        <a:p>
          <a:r>
            <a:rPr lang="ru-RU" sz="1400" dirty="0" smtClean="0"/>
            <a:t>- налог на добычу</a:t>
          </a:r>
        </a:p>
        <a:p>
          <a:r>
            <a:rPr lang="ru-RU" sz="1400" dirty="0" smtClean="0"/>
            <a:t>полезных ископаемых;</a:t>
          </a:r>
        </a:p>
        <a:p>
          <a:r>
            <a:rPr lang="ru-RU" sz="1400" dirty="0" smtClean="0"/>
            <a:t>- другие.</a:t>
          </a:r>
          <a:endParaRPr lang="ru-RU" sz="1400" dirty="0"/>
        </a:p>
      </dgm:t>
    </dgm:pt>
    <dgm:pt modelId="{7253FC2F-0353-44E1-870D-0AEEE0211E15}" type="parTrans" cxnId="{14819493-18FE-4608-957F-B359AE473880}">
      <dgm:prSet/>
      <dgm:spPr/>
      <dgm:t>
        <a:bodyPr/>
        <a:lstStyle/>
        <a:p>
          <a:endParaRPr lang="ru-RU"/>
        </a:p>
      </dgm:t>
    </dgm:pt>
    <dgm:pt modelId="{5BB08CC1-4303-47AF-A1FE-DE39FBD7F4D3}" type="sibTrans" cxnId="{14819493-18FE-4608-957F-B359AE473880}">
      <dgm:prSet/>
      <dgm:spPr/>
      <dgm:t>
        <a:bodyPr/>
        <a:lstStyle/>
        <a:p>
          <a:endParaRPr lang="ru-RU"/>
        </a:p>
      </dgm:t>
    </dgm:pt>
    <dgm:pt modelId="{D597960F-62F7-4854-AFBF-D6E7D9707CF8}">
      <dgm:prSet phldrT="[Текст]" custT="1"/>
      <dgm:spPr/>
      <dgm:t>
        <a:bodyPr/>
        <a:lstStyle/>
        <a:p>
          <a:pPr algn="l"/>
          <a:r>
            <a:rPr lang="ru-RU" sz="1800" u="sng" dirty="0" smtClean="0"/>
            <a:t>Неналоговые поступления</a:t>
          </a:r>
        </a:p>
        <a:p>
          <a:pPr algn="l"/>
          <a:r>
            <a:rPr lang="ru-RU" sz="1400" dirty="0" smtClean="0"/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</a:r>
        </a:p>
        <a:p>
          <a:pPr algn="l"/>
          <a:r>
            <a:rPr lang="ru-RU" sz="1400" dirty="0" smtClean="0"/>
            <a:t>- таможенные пошлины и таможенные сборы;</a:t>
          </a:r>
        </a:p>
        <a:p>
          <a:pPr algn="l"/>
          <a:r>
            <a:rPr lang="ru-RU" sz="1400" dirty="0" smtClean="0"/>
            <a:t>- доходы от использования государственного имущества;</a:t>
          </a:r>
        </a:p>
        <a:p>
          <a:pPr algn="l"/>
          <a:r>
            <a:rPr lang="ru-RU" sz="1400" dirty="0" smtClean="0"/>
            <a:t>- плата за негативное воздействие на окружающую среду;</a:t>
          </a:r>
        </a:p>
        <a:p>
          <a:pPr algn="l"/>
          <a:r>
            <a:rPr lang="ru-RU" sz="1400" dirty="0" smtClean="0"/>
            <a:t>- штрафы за нарушение законодательства о налогах </a:t>
          </a:r>
          <a:r>
            <a:rPr lang="ru-RU" sz="1300" dirty="0" smtClean="0"/>
            <a:t>и сборах;</a:t>
          </a:r>
        </a:p>
        <a:p>
          <a:pPr algn="l"/>
          <a:r>
            <a:rPr lang="ru-RU" sz="1300" dirty="0" smtClean="0"/>
            <a:t>- другие.</a:t>
          </a:r>
        </a:p>
        <a:p>
          <a:pPr algn="ctr"/>
          <a:endParaRPr lang="ru-RU" sz="1000" dirty="0"/>
        </a:p>
      </dgm:t>
    </dgm:pt>
    <dgm:pt modelId="{D3E6F7A3-72C2-4C3D-B648-1673396BC934}" type="parTrans" cxnId="{9EA8B0CE-EE6C-460F-A99F-63A214FA863E}">
      <dgm:prSet/>
      <dgm:spPr/>
      <dgm:t>
        <a:bodyPr/>
        <a:lstStyle/>
        <a:p>
          <a:endParaRPr lang="ru-RU"/>
        </a:p>
      </dgm:t>
    </dgm:pt>
    <dgm:pt modelId="{D4AE2A3B-945A-4DD4-9DB1-0EA152C7E5F4}" type="sibTrans" cxnId="{9EA8B0CE-EE6C-460F-A99F-63A214FA863E}">
      <dgm:prSet/>
      <dgm:spPr/>
      <dgm:t>
        <a:bodyPr/>
        <a:lstStyle/>
        <a:p>
          <a:endParaRPr lang="ru-RU"/>
        </a:p>
      </dgm:t>
    </dgm:pt>
    <dgm:pt modelId="{C2E6916D-2134-4219-A1C1-BA5918D7FC66}">
      <dgm:prSet phldrT="[Текст]" custT="1"/>
      <dgm:spPr/>
      <dgm:t>
        <a:bodyPr/>
        <a:lstStyle/>
        <a:p>
          <a:pPr algn="ctr"/>
          <a:r>
            <a:rPr lang="ru-RU" sz="1800" u="sng" dirty="0" smtClean="0"/>
            <a:t>Безвозмездные поступления</a:t>
          </a:r>
        </a:p>
        <a:p>
          <a:pPr algn="l"/>
          <a:r>
            <a:rPr lang="ru-RU" sz="1400" dirty="0" smtClean="0"/>
            <a:t>Поступления от других бюджетов (межбюджетные трансферты), организаций, граждан (кроме налоговых и неналоговых доходов):</a:t>
          </a:r>
        </a:p>
        <a:p>
          <a:pPr algn="l"/>
          <a:r>
            <a:rPr lang="ru-RU" sz="1400" dirty="0" smtClean="0"/>
            <a:t>- дотации</a:t>
          </a:r>
        </a:p>
        <a:p>
          <a:pPr algn="l"/>
          <a:r>
            <a:rPr lang="ru-RU" sz="1400" dirty="0" smtClean="0"/>
            <a:t>- субсидии</a:t>
          </a:r>
        </a:p>
        <a:p>
          <a:pPr algn="l"/>
          <a:r>
            <a:rPr lang="ru-RU" sz="1400" dirty="0" smtClean="0"/>
            <a:t>- субвенции</a:t>
          </a:r>
        </a:p>
        <a:p>
          <a:pPr algn="l"/>
          <a:r>
            <a:rPr lang="ru-RU" sz="1400" dirty="0" smtClean="0"/>
            <a:t>- иные межбюджетные трансферты</a:t>
          </a:r>
        </a:p>
        <a:p>
          <a:pPr algn="l"/>
          <a:r>
            <a:rPr lang="ru-RU" sz="1400" dirty="0" smtClean="0"/>
            <a:t>- безвозмездные поступления от физических и юридических лиц</a:t>
          </a:r>
          <a:endParaRPr lang="ru-RU" sz="1400" dirty="0"/>
        </a:p>
      </dgm:t>
    </dgm:pt>
    <dgm:pt modelId="{6A4F0104-DD4D-453B-9D6B-5AF45E87C31C}" type="parTrans" cxnId="{6A36031F-7AB0-495E-BD09-7FD1B01AC59B}">
      <dgm:prSet/>
      <dgm:spPr/>
      <dgm:t>
        <a:bodyPr/>
        <a:lstStyle/>
        <a:p>
          <a:endParaRPr lang="ru-RU"/>
        </a:p>
      </dgm:t>
    </dgm:pt>
    <dgm:pt modelId="{3ACB4EE4-3B0B-4989-A644-33CD84C00B25}" type="sibTrans" cxnId="{6A36031F-7AB0-495E-BD09-7FD1B01AC59B}">
      <dgm:prSet/>
      <dgm:spPr/>
      <dgm:t>
        <a:bodyPr/>
        <a:lstStyle/>
        <a:p>
          <a:endParaRPr lang="ru-RU"/>
        </a:p>
      </dgm:t>
    </dgm:pt>
    <dgm:pt modelId="{2D91F380-4969-4CA0-BEC4-0867C0BED5FC}" type="pres">
      <dgm:prSet presAssocID="{F03A73D5-0526-4FA1-9C57-26074C54B3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90A418-26D7-45F1-837A-28879A793EC1}" type="pres">
      <dgm:prSet presAssocID="{7C65C466-7AED-4DEF-B873-E77646250B1A}" presName="node" presStyleLbl="node1" presStyleIdx="0" presStyleCnt="3" custLinFactNeighborX="-249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05433-6D78-4454-BBB4-A88162FBCD12}" type="pres">
      <dgm:prSet presAssocID="{5BB08CC1-4303-47AF-A1FE-DE39FBD7F4D3}" presName="sibTrans" presStyleCnt="0"/>
      <dgm:spPr/>
    </dgm:pt>
    <dgm:pt modelId="{4373865A-E450-4278-B919-44827D50AD43}" type="pres">
      <dgm:prSet presAssocID="{D597960F-62F7-4854-AFBF-D6E7D9707CF8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4D3FD8E-7209-423E-9442-0D058117FC0A}" type="pres">
      <dgm:prSet presAssocID="{D4AE2A3B-945A-4DD4-9DB1-0EA152C7E5F4}" presName="sibTrans" presStyleCnt="0"/>
      <dgm:spPr/>
    </dgm:pt>
    <dgm:pt modelId="{A4A3E97B-CF50-4382-86E4-D708FE0FAF67}" type="pres">
      <dgm:prSet presAssocID="{C2E6916D-2134-4219-A1C1-BA5918D7FC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8B0CE-EE6C-460F-A99F-63A214FA863E}" srcId="{F03A73D5-0526-4FA1-9C57-26074C54B34E}" destId="{D597960F-62F7-4854-AFBF-D6E7D9707CF8}" srcOrd="1" destOrd="0" parTransId="{D3E6F7A3-72C2-4C3D-B648-1673396BC934}" sibTransId="{D4AE2A3B-945A-4DD4-9DB1-0EA152C7E5F4}"/>
    <dgm:cxn modelId="{9659EC96-F624-4095-A786-01DDAF230CBB}" type="presOf" srcId="{7C65C466-7AED-4DEF-B873-E77646250B1A}" destId="{E690A418-26D7-45F1-837A-28879A793EC1}" srcOrd="0" destOrd="0" presId="urn:microsoft.com/office/officeart/2005/8/layout/hList6"/>
    <dgm:cxn modelId="{6A36031F-7AB0-495E-BD09-7FD1B01AC59B}" srcId="{F03A73D5-0526-4FA1-9C57-26074C54B34E}" destId="{C2E6916D-2134-4219-A1C1-BA5918D7FC66}" srcOrd="2" destOrd="0" parTransId="{6A4F0104-DD4D-453B-9D6B-5AF45E87C31C}" sibTransId="{3ACB4EE4-3B0B-4989-A644-33CD84C00B25}"/>
    <dgm:cxn modelId="{074D8FF1-2B07-46FD-8B10-D052966A7E90}" type="presOf" srcId="{C2E6916D-2134-4219-A1C1-BA5918D7FC66}" destId="{A4A3E97B-CF50-4382-86E4-D708FE0FAF67}" srcOrd="0" destOrd="0" presId="urn:microsoft.com/office/officeart/2005/8/layout/hList6"/>
    <dgm:cxn modelId="{6BF49A4C-E7D8-4CF7-BCC6-6CA2F4DE9A2C}" type="presOf" srcId="{F03A73D5-0526-4FA1-9C57-26074C54B34E}" destId="{2D91F380-4969-4CA0-BEC4-0867C0BED5FC}" srcOrd="0" destOrd="0" presId="urn:microsoft.com/office/officeart/2005/8/layout/hList6"/>
    <dgm:cxn modelId="{14819493-18FE-4608-957F-B359AE473880}" srcId="{F03A73D5-0526-4FA1-9C57-26074C54B34E}" destId="{7C65C466-7AED-4DEF-B873-E77646250B1A}" srcOrd="0" destOrd="0" parTransId="{7253FC2F-0353-44E1-870D-0AEEE0211E15}" sibTransId="{5BB08CC1-4303-47AF-A1FE-DE39FBD7F4D3}"/>
    <dgm:cxn modelId="{539D2298-8AF0-4B6D-AAF5-E31742BA1337}" type="presOf" srcId="{D597960F-62F7-4854-AFBF-D6E7D9707CF8}" destId="{4373865A-E450-4278-B919-44827D50AD43}" srcOrd="0" destOrd="0" presId="urn:microsoft.com/office/officeart/2005/8/layout/hList6"/>
    <dgm:cxn modelId="{E8DB83FA-84F2-4486-8719-ABF9A8CE50A8}" type="presParOf" srcId="{2D91F380-4969-4CA0-BEC4-0867C0BED5FC}" destId="{E690A418-26D7-45F1-837A-28879A793EC1}" srcOrd="0" destOrd="0" presId="urn:microsoft.com/office/officeart/2005/8/layout/hList6"/>
    <dgm:cxn modelId="{684F49F9-9579-4F1E-A357-3D9DBAA6CA19}" type="presParOf" srcId="{2D91F380-4969-4CA0-BEC4-0867C0BED5FC}" destId="{87105433-6D78-4454-BBB4-A88162FBCD12}" srcOrd="1" destOrd="0" presId="urn:microsoft.com/office/officeart/2005/8/layout/hList6"/>
    <dgm:cxn modelId="{8BE6A800-8053-4702-B45D-3886F7C0FF67}" type="presParOf" srcId="{2D91F380-4969-4CA0-BEC4-0867C0BED5FC}" destId="{4373865A-E450-4278-B919-44827D50AD43}" srcOrd="2" destOrd="0" presId="urn:microsoft.com/office/officeart/2005/8/layout/hList6"/>
    <dgm:cxn modelId="{0C478775-E706-42CD-8BA1-9FCEEA17CC6F}" type="presParOf" srcId="{2D91F380-4969-4CA0-BEC4-0867C0BED5FC}" destId="{E4D3FD8E-7209-423E-9442-0D058117FC0A}" srcOrd="3" destOrd="0" presId="urn:microsoft.com/office/officeart/2005/8/layout/hList6"/>
    <dgm:cxn modelId="{8286FDD5-3B72-468B-9072-7967E49F9DE8}" type="presParOf" srcId="{2D91F380-4969-4CA0-BEC4-0867C0BED5FC}" destId="{A4A3E97B-CF50-4382-86E4-D708FE0FAF6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1CDBD1-DB22-438D-8238-D8FBAF915810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6A04180-7198-4A86-A7AF-CEB24238B88C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9CC554AF-AAD1-437F-A610-9A41FCCBDD62}" type="parTrans" cxnId="{B424C6B9-AB5A-415F-976A-4C4331CDBBAA}">
      <dgm:prSet/>
      <dgm:spPr/>
      <dgm:t>
        <a:bodyPr/>
        <a:lstStyle/>
        <a:p>
          <a:endParaRPr lang="ru-RU"/>
        </a:p>
      </dgm:t>
    </dgm:pt>
    <dgm:pt modelId="{B8F3E53D-5C4E-40CB-82AA-161F6C4146A1}" type="sibTrans" cxnId="{B424C6B9-AB5A-415F-976A-4C4331CDBBAA}">
      <dgm:prSet/>
      <dgm:spPr/>
      <dgm:t>
        <a:bodyPr/>
        <a:lstStyle/>
        <a:p>
          <a:endParaRPr lang="ru-RU"/>
        </a:p>
      </dgm:t>
    </dgm:pt>
    <dgm:pt modelId="{A9A5452B-4F63-4DC5-9B07-C8F4CB74A85C}">
      <dgm:prSet phldrT="[Текст]"/>
      <dgm:spPr/>
      <dgm:t>
        <a:bodyPr/>
        <a:lstStyle/>
        <a:p>
          <a:r>
            <a:rPr lang="ru-RU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dirty="0"/>
        </a:p>
      </dgm:t>
    </dgm:pt>
    <dgm:pt modelId="{9CB182D0-BBF8-46DE-A417-476499D4242C}" type="parTrans" cxnId="{ED14D1DF-5376-45F6-8C0F-2ED813FF5CE8}">
      <dgm:prSet/>
      <dgm:spPr/>
      <dgm:t>
        <a:bodyPr/>
        <a:lstStyle/>
        <a:p>
          <a:endParaRPr lang="ru-RU"/>
        </a:p>
      </dgm:t>
    </dgm:pt>
    <dgm:pt modelId="{DC281C98-AC10-4B95-9A8C-329E3A03B1D6}" type="sibTrans" cxnId="{ED14D1DF-5376-45F6-8C0F-2ED813FF5CE8}">
      <dgm:prSet/>
      <dgm:spPr/>
      <dgm:t>
        <a:bodyPr/>
        <a:lstStyle/>
        <a:p>
          <a:endParaRPr lang="ru-RU"/>
        </a:p>
      </dgm:t>
    </dgm:pt>
    <dgm:pt modelId="{0E1FDB39-0370-4D82-8FA0-F7BE8F29A1E1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AB947136-9FAF-47AC-972D-88F15AF60143}" type="parTrans" cxnId="{0387F244-9E5E-4F88-8DE8-6CC01B313DDE}">
      <dgm:prSet/>
      <dgm:spPr/>
      <dgm:t>
        <a:bodyPr/>
        <a:lstStyle/>
        <a:p>
          <a:endParaRPr lang="ru-RU"/>
        </a:p>
      </dgm:t>
    </dgm:pt>
    <dgm:pt modelId="{9478979B-B4B8-45BC-9D66-3CC772332A2C}" type="sibTrans" cxnId="{0387F244-9E5E-4F88-8DE8-6CC01B313DDE}">
      <dgm:prSet/>
      <dgm:spPr/>
      <dgm:t>
        <a:bodyPr/>
        <a:lstStyle/>
        <a:p>
          <a:endParaRPr lang="ru-RU"/>
        </a:p>
      </dgm:t>
    </dgm:pt>
    <dgm:pt modelId="{9646FA0E-30FB-4901-A5A9-EDA08F70077E}">
      <dgm:prSet phldrT="[Текст]"/>
      <dgm:spPr/>
      <dgm:t>
        <a:bodyPr/>
        <a:lstStyle/>
        <a:p>
          <a:r>
            <a:rPr lang="ru-RU" dirty="0" smtClean="0"/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</a:t>
          </a:r>
          <a:endParaRPr lang="ru-RU" dirty="0"/>
        </a:p>
      </dgm:t>
    </dgm:pt>
    <dgm:pt modelId="{46412E84-EA9F-46D5-B268-9A7D0304E566}" type="parTrans" cxnId="{D16DE423-1BF1-479E-BD56-B4C1705CC7BA}">
      <dgm:prSet/>
      <dgm:spPr/>
      <dgm:t>
        <a:bodyPr/>
        <a:lstStyle/>
        <a:p>
          <a:endParaRPr lang="ru-RU"/>
        </a:p>
      </dgm:t>
    </dgm:pt>
    <dgm:pt modelId="{3A26B8BF-FF15-498D-85B2-17CB12CF46AF}" type="sibTrans" cxnId="{D16DE423-1BF1-479E-BD56-B4C1705CC7BA}">
      <dgm:prSet/>
      <dgm:spPr/>
      <dgm:t>
        <a:bodyPr/>
        <a:lstStyle/>
        <a:p>
          <a:endParaRPr lang="ru-RU"/>
        </a:p>
      </dgm:t>
    </dgm:pt>
    <dgm:pt modelId="{8DBB7D39-DDEF-41B3-B259-10B0BD5180F2}">
      <dgm:prSet phldrT="[Текст]"/>
      <dgm:spPr/>
      <dgm:t>
        <a:bodyPr/>
        <a:lstStyle/>
        <a:p>
          <a:r>
            <a:rPr lang="ru-RU" dirty="0" smtClean="0"/>
            <a:t>Безвозмездные доходы</a:t>
          </a:r>
          <a:endParaRPr lang="ru-RU" dirty="0"/>
        </a:p>
      </dgm:t>
    </dgm:pt>
    <dgm:pt modelId="{0E731BDD-9AEF-42EA-80EE-EA04D1871C58}" type="parTrans" cxnId="{C6A2000F-7CEB-4D39-96AC-484DF30CD2B4}">
      <dgm:prSet/>
      <dgm:spPr/>
      <dgm:t>
        <a:bodyPr/>
        <a:lstStyle/>
        <a:p>
          <a:endParaRPr lang="ru-RU"/>
        </a:p>
      </dgm:t>
    </dgm:pt>
    <dgm:pt modelId="{4924A60E-4448-43DD-9F75-16DF9953DF84}" type="sibTrans" cxnId="{C6A2000F-7CEB-4D39-96AC-484DF30CD2B4}">
      <dgm:prSet/>
      <dgm:spPr/>
      <dgm:t>
        <a:bodyPr/>
        <a:lstStyle/>
        <a:p>
          <a:endParaRPr lang="ru-RU"/>
        </a:p>
      </dgm:t>
    </dgm:pt>
    <dgm:pt modelId="{5BB030FB-2010-4016-9CCE-25B8F2624B7D}">
      <dgm:prSet phldrT="[Текст]"/>
      <dgm:spPr/>
      <dgm:t>
        <a:bodyPr/>
        <a:lstStyle/>
        <a:p>
          <a:r>
            <a:rPr lang="ru-RU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dirty="0"/>
        </a:p>
      </dgm:t>
    </dgm:pt>
    <dgm:pt modelId="{C73C0570-FAB3-49BD-B8DD-1E4DA693B129}" type="parTrans" cxnId="{4D1E924E-1CD0-4D5D-B6D1-1846FBB943DC}">
      <dgm:prSet/>
      <dgm:spPr/>
      <dgm:t>
        <a:bodyPr/>
        <a:lstStyle/>
        <a:p>
          <a:endParaRPr lang="ru-RU"/>
        </a:p>
      </dgm:t>
    </dgm:pt>
    <dgm:pt modelId="{616355AA-119C-44A8-B53F-3F9BDC51D36C}" type="sibTrans" cxnId="{4D1E924E-1CD0-4D5D-B6D1-1846FBB943DC}">
      <dgm:prSet/>
      <dgm:spPr/>
      <dgm:t>
        <a:bodyPr/>
        <a:lstStyle/>
        <a:p>
          <a:endParaRPr lang="ru-RU"/>
        </a:p>
      </dgm:t>
    </dgm:pt>
    <dgm:pt modelId="{4AD9107A-A541-4B96-BDF5-6C4AD872AADC}" type="pres">
      <dgm:prSet presAssocID="{1D1CDBD1-DB22-438D-8238-D8FBAF915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F7A86-E5FF-43D6-8A32-88BFEFAD2641}" type="pres">
      <dgm:prSet presAssocID="{D6A04180-7198-4A86-A7AF-CEB24238B8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023D4-0A0F-42AD-B87A-44887209899F}" type="pres">
      <dgm:prSet presAssocID="{D6A04180-7198-4A86-A7AF-CEB24238B88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177A2-3F03-45AA-800D-C581AB560E56}" type="pres">
      <dgm:prSet presAssocID="{0E1FDB39-0370-4D82-8FA0-F7BE8F29A1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58A9A-C715-4FB1-BF6F-FCBB09766304}" type="pres">
      <dgm:prSet presAssocID="{0E1FDB39-0370-4D82-8FA0-F7BE8F29A1E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CD4B0-BF83-46CA-AEBD-976D96796CDE}" type="pres">
      <dgm:prSet presAssocID="{8DBB7D39-DDEF-41B3-B259-10B0BD5180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95712-FDA2-4FF0-83EA-722CA1ED4690}" type="pres">
      <dgm:prSet presAssocID="{8DBB7D39-DDEF-41B3-B259-10B0BD5180F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773F4-1BC0-4AF2-91F3-C87F97E3C027}" type="presOf" srcId="{D6A04180-7198-4A86-A7AF-CEB24238B88C}" destId="{95EF7A86-E5FF-43D6-8A32-88BFEFAD2641}" srcOrd="0" destOrd="0" presId="urn:microsoft.com/office/officeart/2005/8/layout/vList2"/>
    <dgm:cxn modelId="{ED14D1DF-5376-45F6-8C0F-2ED813FF5CE8}" srcId="{D6A04180-7198-4A86-A7AF-CEB24238B88C}" destId="{A9A5452B-4F63-4DC5-9B07-C8F4CB74A85C}" srcOrd="0" destOrd="0" parTransId="{9CB182D0-BBF8-46DE-A417-476499D4242C}" sibTransId="{DC281C98-AC10-4B95-9A8C-329E3A03B1D6}"/>
    <dgm:cxn modelId="{99D3E90E-30B7-483F-8D89-B48E188252FA}" type="presOf" srcId="{8DBB7D39-DDEF-41B3-B259-10B0BD5180F2}" destId="{9F3CD4B0-BF83-46CA-AEBD-976D96796CDE}" srcOrd="0" destOrd="0" presId="urn:microsoft.com/office/officeart/2005/8/layout/vList2"/>
    <dgm:cxn modelId="{D16DE423-1BF1-479E-BD56-B4C1705CC7BA}" srcId="{0E1FDB39-0370-4D82-8FA0-F7BE8F29A1E1}" destId="{9646FA0E-30FB-4901-A5A9-EDA08F70077E}" srcOrd="0" destOrd="0" parTransId="{46412E84-EA9F-46D5-B268-9A7D0304E566}" sibTransId="{3A26B8BF-FF15-498D-85B2-17CB12CF46AF}"/>
    <dgm:cxn modelId="{B424C6B9-AB5A-415F-976A-4C4331CDBBAA}" srcId="{1D1CDBD1-DB22-438D-8238-D8FBAF915810}" destId="{D6A04180-7198-4A86-A7AF-CEB24238B88C}" srcOrd="0" destOrd="0" parTransId="{9CC554AF-AAD1-437F-A610-9A41FCCBDD62}" sibTransId="{B8F3E53D-5C4E-40CB-82AA-161F6C4146A1}"/>
    <dgm:cxn modelId="{152ABAFC-2585-4D01-A88A-DED4CF775CDA}" type="presOf" srcId="{0E1FDB39-0370-4D82-8FA0-F7BE8F29A1E1}" destId="{F37177A2-3F03-45AA-800D-C581AB560E56}" srcOrd="0" destOrd="0" presId="urn:microsoft.com/office/officeart/2005/8/layout/vList2"/>
    <dgm:cxn modelId="{C6A2000F-7CEB-4D39-96AC-484DF30CD2B4}" srcId="{1D1CDBD1-DB22-438D-8238-D8FBAF915810}" destId="{8DBB7D39-DDEF-41B3-B259-10B0BD5180F2}" srcOrd="2" destOrd="0" parTransId="{0E731BDD-9AEF-42EA-80EE-EA04D1871C58}" sibTransId="{4924A60E-4448-43DD-9F75-16DF9953DF84}"/>
    <dgm:cxn modelId="{4D1E924E-1CD0-4D5D-B6D1-1846FBB943DC}" srcId="{8DBB7D39-DDEF-41B3-B259-10B0BD5180F2}" destId="{5BB030FB-2010-4016-9CCE-25B8F2624B7D}" srcOrd="0" destOrd="0" parTransId="{C73C0570-FAB3-49BD-B8DD-1E4DA693B129}" sibTransId="{616355AA-119C-44A8-B53F-3F9BDC51D36C}"/>
    <dgm:cxn modelId="{7D401280-B798-4823-ADB8-C08F5FE6A0E2}" type="presOf" srcId="{1D1CDBD1-DB22-438D-8238-D8FBAF915810}" destId="{4AD9107A-A541-4B96-BDF5-6C4AD872AADC}" srcOrd="0" destOrd="0" presId="urn:microsoft.com/office/officeart/2005/8/layout/vList2"/>
    <dgm:cxn modelId="{CB8D4000-AF84-4091-998F-611FE223B5F3}" type="presOf" srcId="{9646FA0E-30FB-4901-A5A9-EDA08F70077E}" destId="{98B58A9A-C715-4FB1-BF6F-FCBB09766304}" srcOrd="0" destOrd="0" presId="urn:microsoft.com/office/officeart/2005/8/layout/vList2"/>
    <dgm:cxn modelId="{0387F244-9E5E-4F88-8DE8-6CC01B313DDE}" srcId="{1D1CDBD1-DB22-438D-8238-D8FBAF915810}" destId="{0E1FDB39-0370-4D82-8FA0-F7BE8F29A1E1}" srcOrd="1" destOrd="0" parTransId="{AB947136-9FAF-47AC-972D-88F15AF60143}" sibTransId="{9478979B-B4B8-45BC-9D66-3CC772332A2C}"/>
    <dgm:cxn modelId="{EE1AA80B-C2EF-46B4-A926-402C8D466E81}" type="presOf" srcId="{5BB030FB-2010-4016-9CCE-25B8F2624B7D}" destId="{A9395712-FDA2-4FF0-83EA-722CA1ED4690}" srcOrd="0" destOrd="0" presId="urn:microsoft.com/office/officeart/2005/8/layout/vList2"/>
    <dgm:cxn modelId="{CDC05E15-010C-4B43-83C6-13A6CA3D7860}" type="presOf" srcId="{A9A5452B-4F63-4DC5-9B07-C8F4CB74A85C}" destId="{9C2023D4-0A0F-42AD-B87A-44887209899F}" srcOrd="0" destOrd="0" presId="urn:microsoft.com/office/officeart/2005/8/layout/vList2"/>
    <dgm:cxn modelId="{E8BE0598-E68D-446D-B33B-AC6FB613A7D3}" type="presParOf" srcId="{4AD9107A-A541-4B96-BDF5-6C4AD872AADC}" destId="{95EF7A86-E5FF-43D6-8A32-88BFEFAD2641}" srcOrd="0" destOrd="0" presId="urn:microsoft.com/office/officeart/2005/8/layout/vList2"/>
    <dgm:cxn modelId="{DDA540C8-1B69-4C4A-8160-E5E3B8D650C7}" type="presParOf" srcId="{4AD9107A-A541-4B96-BDF5-6C4AD872AADC}" destId="{9C2023D4-0A0F-42AD-B87A-44887209899F}" srcOrd="1" destOrd="0" presId="urn:microsoft.com/office/officeart/2005/8/layout/vList2"/>
    <dgm:cxn modelId="{A2B2BFF7-3F97-4D9C-8CBC-BABC18B705F6}" type="presParOf" srcId="{4AD9107A-A541-4B96-BDF5-6C4AD872AADC}" destId="{F37177A2-3F03-45AA-800D-C581AB560E56}" srcOrd="2" destOrd="0" presId="urn:microsoft.com/office/officeart/2005/8/layout/vList2"/>
    <dgm:cxn modelId="{158922D7-F264-4304-8909-795C167A0AC7}" type="presParOf" srcId="{4AD9107A-A541-4B96-BDF5-6C4AD872AADC}" destId="{98B58A9A-C715-4FB1-BF6F-FCBB09766304}" srcOrd="3" destOrd="0" presId="urn:microsoft.com/office/officeart/2005/8/layout/vList2"/>
    <dgm:cxn modelId="{D0C809DD-ACD3-438F-9974-CEC818D68400}" type="presParOf" srcId="{4AD9107A-A541-4B96-BDF5-6C4AD872AADC}" destId="{9F3CD4B0-BF83-46CA-AEBD-976D96796CDE}" srcOrd="4" destOrd="0" presId="urn:microsoft.com/office/officeart/2005/8/layout/vList2"/>
    <dgm:cxn modelId="{EE1A648C-9E93-43E6-8C12-5EDA8DE10340}" type="presParOf" srcId="{4AD9107A-A541-4B96-BDF5-6C4AD872AADC}" destId="{A9395712-FDA2-4FF0-83EA-722CA1ED4690}" srcOrd="5" destOrd="0" presId="urn:microsoft.com/office/officeart/2005/8/layout/vList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98C89A-BC34-4308-806B-D424EA27FABF}">
      <dsp:nvSpPr>
        <dsp:cNvPr id="0" name=""/>
        <dsp:cNvSpPr/>
      </dsp:nvSpPr>
      <dsp:spPr>
        <a:xfrm>
          <a:off x="0" y="5812880"/>
          <a:ext cx="5758287" cy="76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Утверждение бюджета очередного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(законодательные, представительные органы власти)</a:t>
          </a:r>
          <a:endParaRPr lang="ru-RU" sz="1300" b="1" kern="1200" dirty="0"/>
        </a:p>
      </dsp:txBody>
      <dsp:txXfrm>
        <a:off x="0" y="5812880"/>
        <a:ext cx="5758287" cy="762937"/>
      </dsp:txXfrm>
    </dsp:sp>
    <dsp:sp modelId="{D2E271AF-9C22-4562-A989-D837F2243C56}">
      <dsp:nvSpPr>
        <dsp:cNvPr id="0" name=""/>
        <dsp:cNvSpPr/>
      </dsp:nvSpPr>
      <dsp:spPr>
        <a:xfrm rot="10800000">
          <a:off x="0" y="4650926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Рассмотрение проекта бюджета очередного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(законодательные, представительные органы власти)</a:t>
          </a:r>
          <a:endParaRPr lang="ru-RU" sz="1300" b="1" kern="1200" dirty="0"/>
        </a:p>
      </dsp:txBody>
      <dsp:txXfrm rot="10800000">
        <a:off x="0" y="4650926"/>
        <a:ext cx="5758287" cy="1173397"/>
      </dsp:txXfrm>
    </dsp:sp>
    <dsp:sp modelId="{3433E289-D0FD-419E-A8D0-DFCAC4CAA837}">
      <dsp:nvSpPr>
        <dsp:cNvPr id="0" name=""/>
        <dsp:cNvSpPr/>
      </dsp:nvSpPr>
      <dsp:spPr>
        <a:xfrm rot="10800000">
          <a:off x="0" y="3488973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Составление проекта бюджета очередного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(органы исполнительной власти)</a:t>
          </a:r>
          <a:endParaRPr lang="ru-RU" sz="1300" b="1" kern="1200" dirty="0"/>
        </a:p>
      </dsp:txBody>
      <dsp:txXfrm rot="10800000">
        <a:off x="0" y="3488973"/>
        <a:ext cx="5758287" cy="1173397"/>
      </dsp:txXfrm>
    </dsp:sp>
    <dsp:sp modelId="{5AFE8FF8-867A-45E9-A7AB-05FCA23CF60F}">
      <dsp:nvSpPr>
        <dsp:cNvPr id="0" name=""/>
        <dsp:cNvSpPr/>
      </dsp:nvSpPr>
      <dsp:spPr>
        <a:xfrm rot="10800000">
          <a:off x="0" y="2327019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Утверждение отчета об исполнении бюджета предыдущего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(законодательные, представительные органы власти)</a:t>
          </a:r>
          <a:endParaRPr lang="ru-RU" sz="1300" b="1" kern="1200" dirty="0"/>
        </a:p>
      </dsp:txBody>
      <dsp:txXfrm rot="10800000">
        <a:off x="0" y="2327019"/>
        <a:ext cx="5758287" cy="1173397"/>
      </dsp:txXfrm>
    </dsp:sp>
    <dsp:sp modelId="{6B519B97-5C12-406C-B5B9-9B786513639B}">
      <dsp:nvSpPr>
        <dsp:cNvPr id="0" name=""/>
        <dsp:cNvSpPr/>
      </dsp:nvSpPr>
      <dsp:spPr>
        <a:xfrm rot="10800000">
          <a:off x="0" y="1165065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Формирование отчета об исполнении бюджета предыдущего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(органы исполнительной власти)</a:t>
          </a:r>
          <a:endParaRPr lang="ru-RU" sz="1300" b="1" kern="1200" dirty="0"/>
        </a:p>
      </dsp:txBody>
      <dsp:txXfrm rot="10800000">
        <a:off x="0" y="1165065"/>
        <a:ext cx="5758287" cy="1173397"/>
      </dsp:txXfrm>
    </dsp:sp>
    <dsp:sp modelId="{7C9D0AC0-81A4-4AAA-B3BB-113FBFA84F80}">
      <dsp:nvSpPr>
        <dsp:cNvPr id="0" name=""/>
        <dsp:cNvSpPr/>
      </dsp:nvSpPr>
      <dsp:spPr>
        <a:xfrm rot="10800000">
          <a:off x="0" y="3111"/>
          <a:ext cx="5758287" cy="11733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Исполнение бюджета в текущем году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(органы исполнительной власти; Правительство, местная администрация, финансовые органы)</a:t>
          </a:r>
          <a:endParaRPr lang="ru-RU" sz="1300" b="1" kern="1200" dirty="0"/>
        </a:p>
      </dsp:txBody>
      <dsp:txXfrm rot="10800000">
        <a:off x="0" y="3111"/>
        <a:ext cx="5758287" cy="11733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C009B-7D61-488E-B131-A264DDC07A60}">
      <dsp:nvSpPr>
        <dsp:cNvPr id="0" name=""/>
        <dsp:cNvSpPr/>
      </dsp:nvSpPr>
      <dsp:spPr>
        <a:xfrm>
          <a:off x="972" y="195275"/>
          <a:ext cx="1288818" cy="1288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Доходы</a:t>
          </a:r>
          <a:endParaRPr lang="ru-RU" sz="1500" kern="1200" dirty="0"/>
        </a:p>
      </dsp:txBody>
      <dsp:txXfrm>
        <a:off x="972" y="195275"/>
        <a:ext cx="1288818" cy="1288818"/>
      </dsp:txXfrm>
    </dsp:sp>
    <dsp:sp modelId="{9F9C4928-732B-4FC2-80CE-3528D787335B}">
      <dsp:nvSpPr>
        <dsp:cNvPr id="0" name=""/>
        <dsp:cNvSpPr/>
      </dsp:nvSpPr>
      <dsp:spPr>
        <a:xfrm>
          <a:off x="1394442" y="465927"/>
          <a:ext cx="747514" cy="747514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94442" y="465927"/>
        <a:ext cx="747514" cy="747514"/>
      </dsp:txXfrm>
    </dsp:sp>
    <dsp:sp modelId="{95C7B4F6-1FCF-4039-BE7C-3E7A457D37A7}">
      <dsp:nvSpPr>
        <dsp:cNvPr id="0" name=""/>
        <dsp:cNvSpPr/>
      </dsp:nvSpPr>
      <dsp:spPr>
        <a:xfrm>
          <a:off x="2246609" y="195275"/>
          <a:ext cx="1288818" cy="1288818"/>
        </a:xfrm>
        <a:prstGeom prst="ellipse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Расходы</a:t>
          </a:r>
          <a:endParaRPr lang="ru-RU" sz="1500" kern="1200" dirty="0"/>
        </a:p>
      </dsp:txBody>
      <dsp:txXfrm>
        <a:off x="2246609" y="195275"/>
        <a:ext cx="1288818" cy="1288818"/>
      </dsp:txXfrm>
    </dsp:sp>
    <dsp:sp modelId="{340C98FB-01F2-4B64-A33E-48C5F9B6D203}">
      <dsp:nvSpPr>
        <dsp:cNvPr id="0" name=""/>
        <dsp:cNvSpPr/>
      </dsp:nvSpPr>
      <dsp:spPr>
        <a:xfrm>
          <a:off x="3640079" y="465927"/>
          <a:ext cx="747514" cy="747514"/>
        </a:xfrm>
        <a:prstGeom prst="mathEqual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40079" y="465927"/>
        <a:ext cx="747514" cy="747514"/>
      </dsp:txXfrm>
    </dsp:sp>
    <dsp:sp modelId="{7FA2B16D-E637-4A60-B282-A70397A6070A}">
      <dsp:nvSpPr>
        <dsp:cNvPr id="0" name=""/>
        <dsp:cNvSpPr/>
      </dsp:nvSpPr>
      <dsp:spPr>
        <a:xfrm>
          <a:off x="4492246" y="195275"/>
          <a:ext cx="1288818" cy="1288818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Профицит (дефицит)</a:t>
          </a:r>
          <a:endParaRPr lang="ru-RU" sz="1500" kern="1200" dirty="0"/>
        </a:p>
      </dsp:txBody>
      <dsp:txXfrm>
        <a:off x="4492246" y="195275"/>
        <a:ext cx="1288818" cy="12888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02E87D-2DC8-4E5E-89AC-3E34570D4B2A}">
      <dsp:nvSpPr>
        <dsp:cNvPr id="0" name=""/>
        <dsp:cNvSpPr/>
      </dsp:nvSpPr>
      <dsp:spPr>
        <a:xfrm>
          <a:off x="273164" y="-10520"/>
          <a:ext cx="1017840" cy="1376804"/>
        </a:xfrm>
        <a:prstGeom prst="upArrow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74000"/>
                <a:satMod val="130000"/>
                <a:lumMod val="90000"/>
              </a:schemeClr>
              <a:schemeClr val="accent6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4A1469B-233A-4CB2-A5EA-6F1306331564}">
      <dsp:nvSpPr>
        <dsp:cNvPr id="0" name=""/>
        <dsp:cNvSpPr/>
      </dsp:nvSpPr>
      <dsp:spPr>
        <a:xfrm>
          <a:off x="1725287" y="10520"/>
          <a:ext cx="3222978" cy="13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</a:r>
          <a:endParaRPr lang="ru-RU" sz="1500" kern="1200" dirty="0"/>
        </a:p>
      </dsp:txBody>
      <dsp:txXfrm>
        <a:off x="1725287" y="10520"/>
        <a:ext cx="3222978" cy="1334720"/>
      </dsp:txXfrm>
    </dsp:sp>
    <dsp:sp modelId="{EF2E2DFD-E1DB-46D9-9348-E84C0FE02118}">
      <dsp:nvSpPr>
        <dsp:cNvPr id="0" name=""/>
        <dsp:cNvSpPr/>
      </dsp:nvSpPr>
      <dsp:spPr>
        <a:xfrm>
          <a:off x="908384" y="1466985"/>
          <a:ext cx="948470" cy="1313685"/>
        </a:xfrm>
        <a:prstGeom prst="downArrow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090EB6C-3FE4-407E-B9B5-435E3393E183}">
      <dsp:nvSpPr>
        <dsp:cNvPr id="0" name=""/>
        <dsp:cNvSpPr/>
      </dsp:nvSpPr>
      <dsp:spPr>
        <a:xfrm>
          <a:off x="2259175" y="1456468"/>
          <a:ext cx="3222978" cy="133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При   </a:t>
          </a:r>
          <a:r>
            <a:rPr lang="ru-RU" sz="1500" kern="1200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выш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нии   </a:t>
          </a:r>
          <a:r>
            <a:rPr lang="ru-RU" sz="1500" kern="1200" spc="-18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55" smtClean="0">
              <a:solidFill>
                <a:srgbClr val="205868"/>
              </a:solidFill>
              <a:latin typeface="Times New Roman"/>
              <a:cs typeface="Times New Roman"/>
            </a:rPr>
            <a:t>хо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в   </a:t>
          </a:r>
          <a:r>
            <a:rPr lang="ru-RU" sz="1500" kern="1200" spc="-18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   </a:t>
          </a:r>
          <a:r>
            <a:rPr lang="ru-RU" sz="1500" kern="1200" spc="-17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ра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pc="-55" smtClean="0">
              <a:solidFill>
                <a:srgbClr val="205868"/>
              </a:solidFill>
              <a:latin typeface="Times New Roman"/>
              <a:cs typeface="Times New Roman"/>
            </a:rPr>
            <a:t>х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дами 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ни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м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ае</a:t>
          </a:r>
          <a:r>
            <a:rPr lang="ru-RU" sz="1500" kern="1200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я  </a:t>
          </a:r>
          <a:r>
            <a:rPr lang="ru-RU" sz="1500" kern="1200" spc="-17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ние,  </a:t>
          </a:r>
          <a:r>
            <a:rPr lang="ru-RU" sz="1500" kern="1200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к  </a:t>
          </a:r>
          <a:r>
            <a:rPr lang="ru-RU" sz="1500" kern="1200" spc="-1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их  </a:t>
          </a:r>
          <a:r>
            <a:rPr lang="ru-RU" sz="1500" kern="1200" spc="-16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ь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ть (н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им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р,  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н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п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</a:t>
          </a:r>
          <a:r>
            <a:rPr lang="ru-RU" sz="1500" kern="1200" spc="-25" smtClean="0">
              <a:solidFill>
                <a:srgbClr val="205868"/>
              </a:solidFill>
              <a:latin typeface="Times New Roman"/>
              <a:cs typeface="Times New Roman"/>
            </a:rPr>
            <a:t>в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ть     </a:t>
          </a:r>
          <a:r>
            <a:rPr lang="ru-RU" sz="1500" kern="1200" spc="-65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</a:t>
          </a:r>
          <a:r>
            <a:rPr lang="ru-RU" sz="1500" kern="1200" spc="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з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е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рвы,  </a:t>
          </a:r>
          <a:r>
            <a:rPr lang="ru-RU" sz="1500" kern="1200" spc="-3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pc="40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20" smtClean="0">
              <a:solidFill>
                <a:srgbClr val="205868"/>
              </a:solidFill>
              <a:latin typeface="Times New Roman"/>
              <a:cs typeface="Times New Roman"/>
            </a:rPr>
            <a:t>с</a:t>
          </a:r>
          <a:r>
            <a:rPr lang="ru-RU" sz="1500" kern="1200" spc="25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z="1500" kern="1200" spc="-5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к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и, п</a:t>
          </a:r>
          <a:r>
            <a:rPr lang="ru-RU" sz="1500" kern="1200" spc="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г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ш</a:t>
          </a:r>
          <a:r>
            <a:rPr lang="ru-RU" sz="1500" kern="1200" spc="-45" smtClean="0">
              <a:solidFill>
                <a:srgbClr val="205868"/>
              </a:solidFill>
              <a:latin typeface="Times New Roman"/>
              <a:cs typeface="Times New Roman"/>
            </a:rPr>
            <a:t>а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ть</a:t>
          </a:r>
          <a:r>
            <a:rPr lang="ru-RU" sz="1500" kern="1200" spc="-10" smtClean="0">
              <a:solidFill>
                <a:srgbClr val="205868"/>
              </a:solidFill>
              <a:latin typeface="Times New Roman"/>
              <a:cs typeface="Times New Roman"/>
            </a:rPr>
            <a:t> 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д</a:t>
          </a:r>
          <a:r>
            <a:rPr lang="ru-RU" sz="1500" kern="1200" spc="-15" smtClean="0">
              <a:solidFill>
                <a:srgbClr val="205868"/>
              </a:solidFill>
              <a:latin typeface="Times New Roman"/>
              <a:cs typeface="Times New Roman"/>
            </a:rPr>
            <a:t>о</a:t>
          </a:r>
          <a:r>
            <a:rPr lang="ru-RU" sz="1500" kern="1200" spc="-5" smtClean="0">
              <a:solidFill>
                <a:srgbClr val="205868"/>
              </a:solidFill>
              <a:latin typeface="Times New Roman"/>
              <a:cs typeface="Times New Roman"/>
            </a:rPr>
            <a:t>л</a:t>
          </a:r>
          <a:r>
            <a:rPr lang="ru-RU" sz="1500" kern="1200" smtClean="0">
              <a:solidFill>
                <a:srgbClr val="205868"/>
              </a:solidFill>
              <a:latin typeface="Times New Roman"/>
              <a:cs typeface="Times New Roman"/>
            </a:rPr>
            <a:t>г).</a:t>
          </a:r>
          <a:endParaRPr lang="ru-RU" sz="1500" kern="1200" dirty="0"/>
        </a:p>
      </dsp:txBody>
      <dsp:txXfrm>
        <a:off x="2259175" y="1456468"/>
        <a:ext cx="3222978" cy="1334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0A418-26D7-45F1-837A-28879A793EC1}">
      <dsp:nvSpPr>
        <dsp:cNvPr id="0" name=""/>
        <dsp:cNvSpPr/>
      </dsp:nvSpPr>
      <dsp:spPr>
        <a:xfrm rot="16200000">
          <a:off x="-2280980" y="2280980"/>
          <a:ext cx="6400850" cy="183888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  <a:flatTx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Налоговые доходы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Поступления от уплаты налогов, установленных Налоговым кодексом Российской Федерации, например: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налог на прибыль организации;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налог на добавленную стоимость;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налог на добычу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полезных ископаемых;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другие.</a:t>
          </a:r>
          <a:endParaRPr lang="ru-RU" sz="1400" kern="1200" dirty="0"/>
        </a:p>
      </dsp:txBody>
      <dsp:txXfrm rot="16200000">
        <a:off x="-2280980" y="2280980"/>
        <a:ext cx="6400850" cy="1838888"/>
      </dsp:txXfrm>
    </dsp:sp>
    <dsp:sp modelId="{4373865A-E450-4278-B919-44827D50AD43}">
      <dsp:nvSpPr>
        <dsp:cNvPr id="0" name=""/>
        <dsp:cNvSpPr/>
      </dsp:nvSpPr>
      <dsp:spPr>
        <a:xfrm rot="16200000">
          <a:off x="-303468" y="2280980"/>
          <a:ext cx="6400850" cy="183888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667507"/>
                <a:satOff val="8922"/>
                <a:lumOff val="4314"/>
                <a:alphaOff val="0"/>
                <a:shade val="74000"/>
                <a:satMod val="130000"/>
                <a:lumMod val="90000"/>
              </a:schemeClr>
              <a:schemeClr val="accent4">
                <a:hueOff val="667507"/>
                <a:satOff val="8922"/>
                <a:lumOff val="4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Неналоговые поступления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таможенные пошлины и таможенные сборы;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доходы от использования государственного имущества;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плата за негативное воздействие на окружающую среду;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штрафы за нарушение законодательства о налогах </a:t>
          </a:r>
          <a:r>
            <a:rPr lang="ru-RU" sz="1300" kern="1200" dirty="0" smtClean="0"/>
            <a:t>и сборах;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другие.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6200000">
        <a:off x="-303468" y="2280980"/>
        <a:ext cx="6400850" cy="1838888"/>
      </dsp:txXfrm>
    </dsp:sp>
    <dsp:sp modelId="{A4A3E97B-CF50-4382-86E4-D708FE0FAF67}">
      <dsp:nvSpPr>
        <dsp:cNvPr id="0" name=""/>
        <dsp:cNvSpPr/>
      </dsp:nvSpPr>
      <dsp:spPr>
        <a:xfrm rot="16200000">
          <a:off x="1673335" y="2280980"/>
          <a:ext cx="6400850" cy="183888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Безвозмездные поступления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Поступления от других бюджетов (межбюджетные трансферты), организаций, граждан (кроме налоговых и неналоговых доходов):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дотации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субсидии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субвенции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иные межбюджетные трансферты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безвозмездные поступления от физических и юридических лиц</a:t>
          </a:r>
          <a:endParaRPr lang="ru-RU" sz="1400" kern="1200" dirty="0"/>
        </a:p>
      </dsp:txBody>
      <dsp:txXfrm rot="16200000">
        <a:off x="1673335" y="2280980"/>
        <a:ext cx="6400850" cy="18388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EF7A86-E5FF-43D6-8A32-88BFEFAD2641}">
      <dsp:nvSpPr>
        <dsp:cNvPr id="0" name=""/>
        <dsp:cNvSpPr/>
      </dsp:nvSpPr>
      <dsp:spPr>
        <a:xfrm>
          <a:off x="0" y="266840"/>
          <a:ext cx="5506065" cy="3999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Налоговые доходы</a:t>
          </a:r>
          <a:endParaRPr lang="ru-RU" sz="1700" kern="1200" dirty="0"/>
        </a:p>
      </dsp:txBody>
      <dsp:txXfrm>
        <a:off x="0" y="266840"/>
        <a:ext cx="5506065" cy="399975"/>
      </dsp:txXfrm>
    </dsp:sp>
    <dsp:sp modelId="{9C2023D4-0A0F-42AD-B87A-44887209899F}">
      <dsp:nvSpPr>
        <dsp:cNvPr id="0" name=""/>
        <dsp:cNvSpPr/>
      </dsp:nvSpPr>
      <dsp:spPr>
        <a:xfrm>
          <a:off x="0" y="666815"/>
          <a:ext cx="5506065" cy="72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sz="1300" kern="1200" dirty="0"/>
        </a:p>
      </dsp:txBody>
      <dsp:txXfrm>
        <a:off x="0" y="666815"/>
        <a:ext cx="5506065" cy="721395"/>
      </dsp:txXfrm>
    </dsp:sp>
    <dsp:sp modelId="{F37177A2-3F03-45AA-800D-C581AB560E56}">
      <dsp:nvSpPr>
        <dsp:cNvPr id="0" name=""/>
        <dsp:cNvSpPr/>
      </dsp:nvSpPr>
      <dsp:spPr>
        <a:xfrm>
          <a:off x="0" y="1388210"/>
          <a:ext cx="5506065" cy="3999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Неналоговые доходы</a:t>
          </a:r>
          <a:endParaRPr lang="ru-RU" sz="1700" kern="1200" dirty="0"/>
        </a:p>
      </dsp:txBody>
      <dsp:txXfrm>
        <a:off x="0" y="1388210"/>
        <a:ext cx="5506065" cy="399975"/>
      </dsp:txXfrm>
    </dsp:sp>
    <dsp:sp modelId="{98B58A9A-C715-4FB1-BF6F-FCBB09766304}">
      <dsp:nvSpPr>
        <dsp:cNvPr id="0" name=""/>
        <dsp:cNvSpPr/>
      </dsp:nvSpPr>
      <dsp:spPr>
        <a:xfrm>
          <a:off x="0" y="1788186"/>
          <a:ext cx="5506065" cy="72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</a:t>
          </a:r>
          <a:endParaRPr lang="ru-RU" sz="1300" kern="1200" dirty="0"/>
        </a:p>
      </dsp:txBody>
      <dsp:txXfrm>
        <a:off x="0" y="1788186"/>
        <a:ext cx="5506065" cy="721395"/>
      </dsp:txXfrm>
    </dsp:sp>
    <dsp:sp modelId="{9F3CD4B0-BF83-46CA-AEBD-976D96796CDE}">
      <dsp:nvSpPr>
        <dsp:cNvPr id="0" name=""/>
        <dsp:cNvSpPr/>
      </dsp:nvSpPr>
      <dsp:spPr>
        <a:xfrm>
          <a:off x="0" y="2509581"/>
          <a:ext cx="5506065" cy="3999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Безвозмездные доходы</a:t>
          </a:r>
          <a:endParaRPr lang="ru-RU" sz="1700" kern="1200" dirty="0"/>
        </a:p>
      </dsp:txBody>
      <dsp:txXfrm>
        <a:off x="0" y="2509581"/>
        <a:ext cx="5506065" cy="399975"/>
      </dsp:txXfrm>
    </dsp:sp>
    <dsp:sp modelId="{A9395712-FDA2-4FF0-83EA-722CA1ED4690}">
      <dsp:nvSpPr>
        <dsp:cNvPr id="0" name=""/>
        <dsp:cNvSpPr/>
      </dsp:nvSpPr>
      <dsp:spPr>
        <a:xfrm>
          <a:off x="0" y="2909556"/>
          <a:ext cx="5506065" cy="72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sz="1300" kern="1200" dirty="0"/>
        </a:p>
      </dsp:txBody>
      <dsp:txXfrm>
        <a:off x="0" y="2909556"/>
        <a:ext cx="5506065" cy="72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FD44-2138-458C-8FE4-F58FE0A4B6C7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7F491-0234-499B-8310-5CB7B20BC2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6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315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97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826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58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26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935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74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374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9064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022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088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468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99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738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197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7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82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061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F491-0234-499B-8310-5CB7B20BC27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20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96C6A2E9-6E04-4B16-A720-B59E5A22B581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78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59328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04992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57434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64711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32648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3B5-9D1B-4F25-BAF1-7CC0334A51BA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18886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AF5-AE1B-4B55-8397-A88E17558506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687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5540-976A-4655-B054-6B4127911E0B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13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6E9-0056-423E-B9D9-0B62A7F77E61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963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CECE-11F3-4E87-9480-C22005986676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15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DC84-7307-43AF-B6F4-F40B4F34F2EC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10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A6F-6AD7-4294-B2A9-7F4116A48686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266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54A3-16D6-4ACC-805C-B1BF7B987C3C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02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680-9F9B-424E-8E9A-146DCF5DDC84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56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1C4-A85D-4D12-893A-3B52C99CA8F1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98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6464-8B0D-4ABB-933F-1971E19FD880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34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CB43B5-9D1B-4F25-BAF1-7CC0334A51BA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A4D879-F505-44F3-9F42-6752A98107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264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dmobl.kaluga.ru/sub/econom/Gos_prog_razv/Strategy/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hyperlink" Target="http://www.admoblkaluga.ru/sub/finan/" TargetMode="External"/><Relationship Id="rId12" Type="http://schemas.openxmlformats.org/officeDocument/2006/relationships/hyperlink" Target="http://www.betlica.ru/" TargetMode="Externa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fin.ru/" TargetMode="External"/><Relationship Id="rId11" Type="http://schemas.openxmlformats.org/officeDocument/2006/relationships/hyperlink" Target="http://www.budget.gov.ru/" TargetMode="External"/><Relationship Id="rId5" Type="http://schemas.openxmlformats.org/officeDocument/2006/relationships/hyperlink" Target="http://artamonovguber.ru/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://62.148.142.14/sub/min_inform/activities/gosuslugi/federal_law_27.07.2010_210_fz.php" TargetMode="External"/><Relationship Id="rId19" Type="http://schemas.openxmlformats.org/officeDocument/2006/relationships/image" Target="../media/image16.jpeg"/><Relationship Id="rId4" Type="http://schemas.openxmlformats.org/officeDocument/2006/relationships/hyperlink" Target="http://www.admoblkaluga.ru/sub/governor/" TargetMode="External"/><Relationship Id="rId9" Type="http://schemas.openxmlformats.org/officeDocument/2006/relationships/hyperlink" Target="http://investkaluga.com/" TargetMode="External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Бюджет </a:t>
            </a:r>
            <a:r>
              <a:rPr lang="ru-RU" sz="3200" dirty="0"/>
              <a:t>для граждан на </a:t>
            </a:r>
            <a:r>
              <a:rPr lang="ru-RU" sz="3200" dirty="0" smtClean="0"/>
              <a:t>2024 год и на плановый период 2025 и 2026 годов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Финансовый отдел администрации</a:t>
            </a:r>
          </a:p>
          <a:p>
            <a:r>
              <a:rPr lang="ru-RU" dirty="0"/>
              <a:t>муниципального района</a:t>
            </a:r>
          </a:p>
          <a:p>
            <a:r>
              <a:rPr lang="ru-RU" dirty="0"/>
              <a:t>"Куйбышевский район"</a:t>
            </a:r>
          </a:p>
          <a:p>
            <a:r>
              <a:rPr lang="ru-RU" dirty="0"/>
              <a:t>249500, Калужская область,</a:t>
            </a:r>
          </a:p>
          <a:p>
            <a:r>
              <a:rPr lang="ru-RU" dirty="0" err="1"/>
              <a:t>п.Бетлица</a:t>
            </a:r>
            <a:r>
              <a:rPr lang="ru-RU" dirty="0"/>
              <a:t>, </a:t>
            </a:r>
            <a:r>
              <a:rPr lang="ru-RU" dirty="0" err="1"/>
              <a:t>ул.Ленина</a:t>
            </a:r>
            <a:r>
              <a:rPr lang="ru-RU" dirty="0"/>
              <a:t>, д.28</a:t>
            </a:r>
          </a:p>
          <a:p>
            <a:r>
              <a:rPr lang="ru-RU" dirty="0"/>
              <a:t>Тел.: 8(48457)2-16-46</a:t>
            </a:r>
          </a:p>
          <a:p>
            <a:r>
              <a:rPr lang="en-US" dirty="0" smtClean="0"/>
              <a:t>fkuibysh@adm.kaluga.ru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2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параметры </a:t>
            </a:r>
            <a:r>
              <a:rPr lang="ru-RU" sz="2400" dirty="0"/>
              <a:t>бюджета муниципального района «Куйбышевский район»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 Проект бюджета муниципального района «Куйбышевский район»  подготовлен в соответствии с требованиями  Бюджетного кодекса Российской Федерации, федеральным Законом от 06 октября 2003 года  № </a:t>
            </a:r>
            <a:r>
              <a:rPr lang="ru-RU" sz="1400" dirty="0" smtClean="0"/>
              <a:t>131–ФЗ </a:t>
            </a:r>
            <a:r>
              <a:rPr lang="ru-RU" sz="1400" dirty="0"/>
              <a:t>«Об общих принципах организации местного самоуправления в Российской Федерации», Законом Калужской области «О бюджетном устройстве и бюджетном процессе  в Калужской области»  от 1.10.2007 года №340-ОЗ и  проектом Закона Калужской области «Об областном бюджете на </a:t>
            </a:r>
            <a:r>
              <a:rPr lang="ru-RU" sz="1400" dirty="0" smtClean="0"/>
              <a:t>2024 </a:t>
            </a:r>
            <a:r>
              <a:rPr lang="ru-RU" sz="1400" dirty="0"/>
              <a:t>год и плановый период </a:t>
            </a:r>
            <a:r>
              <a:rPr lang="ru-RU" sz="1400" dirty="0" smtClean="0"/>
              <a:t>2025-2026 гг</a:t>
            </a:r>
            <a:r>
              <a:rPr lang="ru-RU" sz="1400" dirty="0"/>
              <a:t>.», определение показателей бюджета МО «Куйбышевский район» на </a:t>
            </a:r>
            <a:r>
              <a:rPr lang="ru-RU" sz="1400" dirty="0" smtClean="0"/>
              <a:t>2024 </a:t>
            </a:r>
            <a:r>
              <a:rPr lang="ru-RU" sz="1400" dirty="0"/>
              <a:t>год  и плановый период </a:t>
            </a:r>
            <a:r>
              <a:rPr lang="ru-RU" sz="1400" dirty="0" smtClean="0"/>
              <a:t>2025 </a:t>
            </a:r>
            <a:r>
              <a:rPr lang="ru-RU" sz="1400" dirty="0"/>
              <a:t>и </a:t>
            </a:r>
            <a:r>
              <a:rPr lang="ru-RU" sz="1400" dirty="0" smtClean="0"/>
              <a:t>2026 годов </a:t>
            </a:r>
            <a:r>
              <a:rPr lang="ru-RU" sz="1400" dirty="0"/>
              <a:t>основывалось на экономической ситуации за истекший период текущего года и прогнозные данные на </a:t>
            </a:r>
            <a:r>
              <a:rPr lang="ru-RU" sz="1400" dirty="0" smtClean="0"/>
              <a:t>2024 </a:t>
            </a:r>
            <a:r>
              <a:rPr lang="ru-RU" sz="1400" dirty="0"/>
              <a:t>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5008390"/>
              </p:ext>
            </p:extLst>
          </p:nvPr>
        </p:nvGraphicFramePr>
        <p:xfrm>
          <a:off x="508356" y="5565543"/>
          <a:ext cx="5885532" cy="30785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6065"/>
                <a:gridCol w="1567543"/>
                <a:gridCol w="1615044"/>
                <a:gridCol w="1536880"/>
              </a:tblGrid>
              <a:tr h="7518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2025год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2026год</a:t>
                      </a:r>
                      <a:endParaRPr lang="ru-RU" sz="1600" dirty="0"/>
                    </a:p>
                  </a:txBody>
                  <a:tcPr/>
                </a:tc>
              </a:tr>
              <a:tr h="751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520 949 423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517</a:t>
                      </a:r>
                      <a:r>
                        <a:rPr lang="ru-RU" sz="1600" baseline="0" dirty="0" smtClean="0"/>
                        <a:t> 970 357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470</a:t>
                      </a:r>
                      <a:r>
                        <a:rPr lang="ru-RU" sz="1600" baseline="0" dirty="0" smtClean="0"/>
                        <a:t> 271 653</a:t>
                      </a:r>
                      <a:endParaRPr lang="ru-RU" sz="1600" dirty="0"/>
                    </a:p>
                  </a:txBody>
                  <a:tcPr/>
                </a:tc>
              </a:tr>
              <a:tr h="751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520</a:t>
                      </a:r>
                      <a:r>
                        <a:rPr lang="ru-RU" sz="1600" baseline="0" dirty="0" smtClean="0"/>
                        <a:t> 949 423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517</a:t>
                      </a:r>
                      <a:r>
                        <a:rPr lang="ru-RU" sz="1600" baseline="0" dirty="0" smtClean="0"/>
                        <a:t> 970 357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470</a:t>
                      </a:r>
                      <a:r>
                        <a:rPr lang="ru-RU" sz="1600" baseline="0" dirty="0" smtClean="0"/>
                        <a:t> 271 653</a:t>
                      </a:r>
                      <a:endParaRPr lang="ru-RU" sz="1600" dirty="0"/>
                    </a:p>
                  </a:txBody>
                  <a:tcPr/>
                </a:tc>
              </a:tr>
              <a:tr h="751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Условно утверждаемые расходы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4 579 489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010 861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95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Расходы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205" y="2150525"/>
            <a:ext cx="56140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600" dirty="0"/>
              <a:t> Формирование расходной части бюджета муниципального района «Куйбышевский район» осуществлялось в соответствии с федеральным законом  от 6 октября 2003года № 131- ФЗ «Об общих принципах организации местного самоуправления в Российской»., Федерального закона от 27.05.2014г№ 136-ФЗ « О  внесении изменений в статью 26.3Федерального закона «Об общих принципах  организации законодательных (представительных) и исполнительных  органов государственной власти субъектов Российской Федерации».</a:t>
            </a:r>
          </a:p>
          <a:p>
            <a:pPr algn="just"/>
            <a:r>
              <a:rPr lang="ru-RU" sz="1600" dirty="0"/>
              <a:t>     В основу формирования расходной части местного бюджета положены основные задачи, цели и показатели достижения конечных общественно значимых результатов деятельности органов местного самоуправления  района.</a:t>
            </a:r>
          </a:p>
          <a:p>
            <a:pPr algn="just"/>
            <a:r>
              <a:rPr lang="ru-RU" sz="1600" dirty="0"/>
              <a:t>Расходная часть местного бюджета на </a:t>
            </a:r>
            <a:r>
              <a:rPr lang="ru-RU" sz="1600" dirty="0" smtClean="0"/>
              <a:t>2024 год </a:t>
            </a:r>
            <a:r>
              <a:rPr lang="ru-RU" sz="1600" dirty="0"/>
              <a:t>и на плановый период </a:t>
            </a:r>
            <a:r>
              <a:rPr lang="ru-RU" sz="1600" dirty="0" smtClean="0"/>
              <a:t>2025 </a:t>
            </a:r>
            <a:r>
              <a:rPr lang="ru-RU" sz="1600" dirty="0"/>
              <a:t>и </a:t>
            </a:r>
            <a:r>
              <a:rPr lang="ru-RU" sz="1600" dirty="0" smtClean="0"/>
              <a:t>2026 </a:t>
            </a:r>
            <a:r>
              <a:rPr lang="ru-RU" sz="1600" dirty="0"/>
              <a:t>годов сформирована в рамках муниципальных программ МР «Куйбышевский район», перечень которых утвержден постановлением администрации МР «Куйбышевский район» ,  и мероприятий, которые не вошли в муниципальные программы Куйбышевского района. </a:t>
            </a:r>
          </a:p>
          <a:p>
            <a:pPr algn="just"/>
            <a:r>
              <a:rPr lang="ru-RU" sz="1600" dirty="0"/>
              <a:t>Это нашло отражение в структуре распределения бюджетных ассигнований областного бюджета по целевым статьям (государственным программам и непрограммным направлениям деятельности), группам и подгруппам видов расходов классификации расходов бюджетов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33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90168" y="840658"/>
            <a:ext cx="4870325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Распределение бюджетных ассигнований бюджета </a:t>
            </a:r>
            <a:r>
              <a:rPr lang="ru-RU" sz="2400" dirty="0" smtClean="0"/>
              <a:t>на 2024</a:t>
            </a:r>
          </a:p>
          <a:p>
            <a:r>
              <a:rPr lang="ru-RU" sz="2400" dirty="0" smtClean="0"/>
              <a:t> год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498474522"/>
              </p:ext>
            </p:extLst>
          </p:nvPr>
        </p:nvGraphicFramePr>
        <p:xfrm>
          <a:off x="391886" y="1509824"/>
          <a:ext cx="6056415" cy="799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8189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Общегосударственные вопросы (тыс.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412486984"/>
              </p:ext>
            </p:extLst>
          </p:nvPr>
        </p:nvGraphicFramePr>
        <p:xfrm>
          <a:off x="478395" y="2437827"/>
          <a:ext cx="5885533" cy="657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524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Сельское хозяйство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0000" y="2522930"/>
            <a:ext cx="2599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Предусмотрены средства на проведение мероприятия по сельскому хозяйству на </a:t>
            </a:r>
            <a:r>
              <a:rPr lang="ru-RU" sz="1400" dirty="0" smtClean="0"/>
              <a:t>2024 </a:t>
            </a:r>
            <a:r>
              <a:rPr lang="ru-RU" sz="1400" dirty="0"/>
              <a:t>год в сумме </a:t>
            </a:r>
            <a:r>
              <a:rPr lang="ru-RU" sz="1400" dirty="0" smtClean="0"/>
              <a:t>170 000.руб.</a:t>
            </a:r>
            <a:endParaRPr lang="ru-RU" sz="1400" dirty="0"/>
          </a:p>
          <a:p>
            <a:pPr algn="just"/>
            <a:r>
              <a:rPr lang="ru-RU" sz="1400" dirty="0"/>
              <a:t>  В Рамках реализации муниципальной программы «Развитие сельского хозяйства и рынков сельскохозяйственной продукции в Куйбышевском районе на </a:t>
            </a:r>
            <a:r>
              <a:rPr lang="ru-RU" sz="1400" dirty="0" smtClean="0"/>
              <a:t>2021-2025 </a:t>
            </a:r>
            <a:r>
              <a:rPr lang="ru-RU" sz="1400" dirty="0"/>
              <a:t>годы» в бюджете МР «Куйбышевского района предусмотрены средств по следующим подпрограммам: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endParaRPr lang="ru-RU" sz="1600" dirty="0"/>
          </a:p>
        </p:txBody>
      </p:sp>
      <p:pic>
        <p:nvPicPr>
          <p:cNvPr id="12" name="Picture 2" descr="http://chp-kvazar.delovoi.net/image.php?type=P&amp;id=18094&amp;ts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91" y="2797100"/>
            <a:ext cx="3058593" cy="2296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000" y="5785971"/>
            <a:ext cx="56584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       На </a:t>
            </a:r>
            <a:r>
              <a:rPr lang="ru-RU" sz="1400" dirty="0" smtClean="0"/>
              <a:t>2024-2026 </a:t>
            </a:r>
            <a:r>
              <a:rPr lang="ru-RU" sz="1400" dirty="0"/>
              <a:t>годы предусмотрены средства по подпрограмме </a:t>
            </a:r>
            <a:r>
              <a:rPr lang="ru-RU" sz="1400" dirty="0" smtClean="0"/>
              <a:t>«Поддержка малых форм хозяйствования » </a:t>
            </a:r>
            <a:r>
              <a:rPr lang="ru-RU" sz="1400" dirty="0"/>
              <a:t>на </a:t>
            </a:r>
            <a:r>
              <a:rPr lang="ru-RU" sz="1400" dirty="0" smtClean="0"/>
              <a:t>2024 год-100 000 руб., подпрограмма «Развитие молочного скотоводства»-100 000руб., подпрограмма «Развитие мясного скотоводства»-100 000руб., подпрограмма «Повышение плодородия почв вовлечение в сельскохозяйственный оборот неиспользуемых, неэффективно используемых земель»-100 000руб.   </a:t>
            </a:r>
            <a:endParaRPr lang="ru-RU" sz="1400" dirty="0"/>
          </a:p>
          <a:p>
            <a:pPr algn="just"/>
            <a:r>
              <a:rPr lang="ru-RU" sz="1400" dirty="0"/>
              <a:t>        За счет субвенции из областного бюджета предусмотрены средства по отлову и содержание бездомных животных предусмотрено на </a:t>
            </a:r>
            <a:r>
              <a:rPr lang="ru-RU" sz="1400" dirty="0" smtClean="0"/>
              <a:t>2024-2026 год -235 467 руб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366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Жилищно-коммунальное хозяйство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759" y="1969317"/>
            <a:ext cx="5885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бюджете муниципального района предусмотрены средства на  содержание  муниципального  жилого фонда  и средства для перечисления в региональный фонд в размере </a:t>
            </a:r>
            <a:r>
              <a:rPr lang="ru-RU" sz="1400" dirty="0" smtClean="0"/>
              <a:t>100 000 руб. на 2022год  </a:t>
            </a:r>
            <a:r>
              <a:rPr lang="ru-RU" sz="1400" dirty="0"/>
              <a:t>согласно  федерального закона от 27.05.2014г № 136-ФЗ.,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890" y="5123066"/>
            <a:ext cx="57420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На  ритуальные услуги  предусматриваются средства в рамках муниципальной программы </a:t>
            </a:r>
            <a:r>
              <a:rPr lang="ru-RU" sz="1400" dirty="0" smtClean="0"/>
              <a:t>«Поддержка и развитие услуг в сфере похоронного дела на территории  </a:t>
            </a:r>
            <a:r>
              <a:rPr lang="ru-RU" sz="1400" dirty="0"/>
              <a:t>МР «Куйбышевский район» на </a:t>
            </a:r>
            <a:r>
              <a:rPr lang="ru-RU" sz="1400" dirty="0" smtClean="0"/>
              <a:t>2024 </a:t>
            </a:r>
            <a:r>
              <a:rPr lang="ru-RU" sz="1400" dirty="0"/>
              <a:t>-150 </a:t>
            </a:r>
            <a:r>
              <a:rPr lang="ru-RU" sz="1400" dirty="0" smtClean="0"/>
              <a:t>000руб.</a:t>
            </a:r>
            <a:endParaRPr lang="ru-RU" sz="1400" dirty="0"/>
          </a:p>
          <a:p>
            <a:pPr algn="just"/>
            <a:r>
              <a:rPr lang="ru-RU" sz="1400" dirty="0" smtClean="0"/>
              <a:t>     По </a:t>
            </a:r>
            <a:r>
              <a:rPr lang="ru-RU" sz="1400" dirty="0"/>
              <a:t>муниципальной программе «Повышение энергосбережения и повышение энергетической эффективности бюджетных учреждений Куйбышевского района на </a:t>
            </a:r>
            <a:r>
              <a:rPr lang="ru-RU" sz="1400" dirty="0" smtClean="0"/>
              <a:t>2021-2025гг</a:t>
            </a:r>
            <a:r>
              <a:rPr lang="ru-RU" sz="1400" dirty="0"/>
              <a:t>» предусмотрено  на </a:t>
            </a:r>
            <a:r>
              <a:rPr lang="ru-RU" sz="1400" dirty="0" smtClean="0"/>
              <a:t>2024г  -50 000руб. </a:t>
            </a:r>
            <a:r>
              <a:rPr lang="ru-RU" sz="1400" dirty="0"/>
              <a:t>За счет областного бюджета </a:t>
            </a:r>
            <a:r>
              <a:rPr lang="ru-RU" sz="1400" dirty="0" smtClean="0"/>
              <a:t> предусмотрены средства на увековечивание памяти  при защите Отечества   </a:t>
            </a:r>
            <a:r>
              <a:rPr lang="ru-RU" sz="1400" dirty="0"/>
              <a:t>на </a:t>
            </a:r>
            <a:r>
              <a:rPr lang="ru-RU" sz="1400" dirty="0" smtClean="0"/>
              <a:t>2024 год 914 972руб., </a:t>
            </a:r>
            <a:r>
              <a:rPr lang="ru-RU" sz="1400" dirty="0" err="1" smtClean="0"/>
              <a:t>софинансирование</a:t>
            </a:r>
            <a:r>
              <a:rPr lang="ru-RU" sz="1400" dirty="0" smtClean="0"/>
              <a:t> из местного бюджета-101 664руб.</a:t>
            </a:r>
            <a:endParaRPr lang="ru-RU" sz="1400" dirty="0"/>
          </a:p>
          <a:p>
            <a:pPr algn="just"/>
            <a:r>
              <a:rPr lang="ru-RU" sz="1400" dirty="0" smtClean="0"/>
              <a:t>    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9112" y="2923069"/>
            <a:ext cx="3160825" cy="2139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97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Образование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706" y="1853851"/>
            <a:ext cx="58322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Расходы по разделу  образование предусмотрены на </a:t>
            </a:r>
            <a:r>
              <a:rPr lang="ru-RU" sz="1400" dirty="0" smtClean="0"/>
              <a:t>2024 </a:t>
            </a:r>
            <a:r>
              <a:rPr lang="ru-RU" sz="1400" dirty="0"/>
              <a:t>год   в размере </a:t>
            </a:r>
            <a:r>
              <a:rPr lang="ru-RU" sz="1400" dirty="0" smtClean="0"/>
              <a:t>262 542 889 </a:t>
            </a:r>
            <a:r>
              <a:rPr lang="ru-RU" sz="1400" dirty="0"/>
              <a:t>руб., на </a:t>
            </a:r>
            <a:r>
              <a:rPr lang="ru-RU" sz="1400" dirty="0" smtClean="0"/>
              <a:t>2025год-  257 236 975 </a:t>
            </a:r>
            <a:r>
              <a:rPr lang="ru-RU" sz="1400" dirty="0"/>
              <a:t>руб. , на </a:t>
            </a:r>
            <a:r>
              <a:rPr lang="ru-RU" sz="1400" dirty="0" smtClean="0"/>
              <a:t>2026 </a:t>
            </a:r>
            <a:r>
              <a:rPr lang="ru-RU" sz="1400" dirty="0"/>
              <a:t>год – </a:t>
            </a:r>
            <a:r>
              <a:rPr lang="ru-RU" sz="1400" dirty="0" smtClean="0"/>
              <a:t>219 806 658 </a:t>
            </a:r>
            <a:r>
              <a:rPr lang="ru-RU" sz="1400" dirty="0"/>
              <a:t>руб. В бюджете МО с учетом объема государственных полномочий ,переданных для финансирования из местного бюджета в части обеспечения государственных гарантий прав граждан на получение общедоступного и  бесплатного общего образования предусмотрена        субвенция          на </a:t>
            </a:r>
            <a:r>
              <a:rPr lang="ru-RU" sz="1400" dirty="0" smtClean="0"/>
              <a:t>2024 </a:t>
            </a:r>
            <a:r>
              <a:rPr lang="ru-RU" sz="1400" dirty="0"/>
              <a:t>г. год в сумме  </a:t>
            </a:r>
            <a:r>
              <a:rPr lang="ru-RU" sz="1400" dirty="0" smtClean="0"/>
              <a:t>132 784 175руб</a:t>
            </a:r>
            <a:r>
              <a:rPr lang="ru-RU" sz="1400" dirty="0"/>
              <a:t>.   В </a:t>
            </a:r>
            <a:r>
              <a:rPr lang="ru-RU" sz="1400" dirty="0" smtClean="0"/>
              <a:t>бюджете заложено </a:t>
            </a:r>
            <a:r>
              <a:rPr lang="ru-RU" sz="1400" dirty="0"/>
              <a:t>питание школьников   по </a:t>
            </a:r>
            <a:r>
              <a:rPr lang="ru-RU" sz="1400" dirty="0" smtClean="0"/>
              <a:t>20 </a:t>
            </a:r>
            <a:r>
              <a:rPr lang="ru-RU" sz="1400" dirty="0"/>
              <a:t>руб. в день на 1 учащегося- местный бюджет, обеспечение бесплатного питания детей из многодетных семей в школах  за счет местного бюджета в размере 18 рублей на 1 учащегося, совершенствование питания в образовательных учреждениях   школьников ( молочная продукция) - 12 рублей на 1 учащегося (Питание  детей -2  раза в неделю).  Питание по детским садам заложено по 65 рублей в день.  В целом на питание школьников и приобретение  оборудования  для школьных столовых </a:t>
            </a:r>
            <a:r>
              <a:rPr lang="ru-RU" sz="1400" dirty="0" smtClean="0"/>
              <a:t> за счет местного бюджета предусмотрено </a:t>
            </a:r>
            <a:r>
              <a:rPr lang="ru-RU" sz="1400" dirty="0"/>
              <a:t>на </a:t>
            </a:r>
            <a:r>
              <a:rPr lang="ru-RU" sz="1400" dirty="0" smtClean="0"/>
              <a:t>2024 </a:t>
            </a:r>
            <a:r>
              <a:rPr lang="ru-RU" sz="1400" dirty="0"/>
              <a:t>год- </a:t>
            </a:r>
            <a:r>
              <a:rPr lang="ru-RU" sz="1400" dirty="0" smtClean="0"/>
              <a:t>3 000 000 руб</a:t>
            </a:r>
            <a:r>
              <a:rPr lang="ru-RU" sz="1400" dirty="0"/>
              <a:t>., на </a:t>
            </a:r>
            <a:r>
              <a:rPr lang="ru-RU" sz="1400" dirty="0" smtClean="0"/>
              <a:t>2025 г  -  3 000 000 руб</a:t>
            </a:r>
            <a:r>
              <a:rPr lang="ru-RU" sz="1400" dirty="0"/>
              <a:t>. -</a:t>
            </a:r>
            <a:r>
              <a:rPr lang="ru-RU" sz="1400" dirty="0" smtClean="0"/>
              <a:t>2026 год-  3 000 000 руб.</a:t>
            </a:r>
            <a:endParaRPr lang="ru-RU" sz="1400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2093194307"/>
              </p:ext>
            </p:extLst>
          </p:nvPr>
        </p:nvGraphicFramePr>
        <p:xfrm>
          <a:off x="511313" y="5561294"/>
          <a:ext cx="5596247" cy="358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389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Культура, кинематография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034125"/>
            <a:ext cx="5506065" cy="3134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/>
              <a:t>Расходы по разделу культура предусмотрены на </a:t>
            </a:r>
            <a:r>
              <a:rPr lang="ru-RU" dirty="0" smtClean="0"/>
              <a:t>2024-2026гг  </a:t>
            </a:r>
            <a:r>
              <a:rPr lang="ru-RU" dirty="0"/>
              <a:t>в сумме : </a:t>
            </a:r>
            <a:r>
              <a:rPr lang="ru-RU" dirty="0" smtClean="0"/>
              <a:t>49 237 555 руб.,44 668 268 руб</a:t>
            </a:r>
            <a:r>
              <a:rPr lang="ru-RU" dirty="0"/>
              <a:t>., </a:t>
            </a:r>
            <a:r>
              <a:rPr lang="ru-RU" dirty="0" smtClean="0"/>
              <a:t>44 670 310 </a:t>
            </a:r>
            <a:r>
              <a:rPr lang="ru-RU" dirty="0"/>
              <a:t>руб., соответственно по годам. (Средства в виде субвенции  по передаче полномочий от сельских поселений  направляются  только по централизованной клубной системе и только на зарплату с начислениями ( Дорожная карта)  составит на </a:t>
            </a:r>
            <a:r>
              <a:rPr lang="ru-RU" dirty="0" smtClean="0"/>
              <a:t>2024год-16 703 590 руб</a:t>
            </a:r>
            <a:r>
              <a:rPr lang="ru-RU" dirty="0"/>
              <a:t>. на </a:t>
            </a:r>
            <a:r>
              <a:rPr lang="ru-RU" dirty="0" smtClean="0"/>
              <a:t>2025 год-16 706 590 руб</a:t>
            </a:r>
            <a:r>
              <a:rPr lang="ru-RU" dirty="0"/>
              <a:t>.-</a:t>
            </a:r>
            <a:r>
              <a:rPr lang="ru-RU" dirty="0" smtClean="0"/>
              <a:t>2026г</a:t>
            </a:r>
            <a:r>
              <a:rPr lang="ru-RU" dirty="0"/>
              <a:t>. </a:t>
            </a:r>
            <a:r>
              <a:rPr lang="ru-RU" dirty="0" smtClean="0"/>
              <a:t>-16 706 590 </a:t>
            </a:r>
            <a:r>
              <a:rPr lang="ru-RU" dirty="0"/>
              <a:t>руб</a:t>
            </a:r>
            <a:r>
              <a:rPr lang="ru-RU" dirty="0" smtClean="0"/>
              <a:t>. Содержание </a:t>
            </a:r>
            <a:r>
              <a:rPr lang="ru-RU" dirty="0"/>
              <a:t>учреждений культуры предусматриваются за счет районного бюджета. Централизованная библиотечная система  финансируется  за счет районного бюджета –прогноз бюджета  на </a:t>
            </a:r>
            <a:r>
              <a:rPr lang="ru-RU" dirty="0" smtClean="0"/>
              <a:t>2023год- 18 027 000 руб. на 2024 </a:t>
            </a:r>
            <a:r>
              <a:rPr lang="ru-RU" dirty="0"/>
              <a:t>год- </a:t>
            </a:r>
            <a:r>
              <a:rPr lang="ru-RU" dirty="0" smtClean="0"/>
              <a:t>18 027 000 руб</a:t>
            </a:r>
            <a:r>
              <a:rPr lang="ru-RU" dirty="0"/>
              <a:t>., на </a:t>
            </a:r>
            <a:r>
              <a:rPr lang="ru-RU" dirty="0" smtClean="0"/>
              <a:t>2025 год-18 027 000 руб.согласно </a:t>
            </a:r>
            <a:r>
              <a:rPr lang="ru-RU" dirty="0"/>
              <a:t>Федерального закона №136-ФЗ от 27.05.2014года 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522248749"/>
              </p:ext>
            </p:extLst>
          </p:nvPr>
        </p:nvGraphicFramePr>
        <p:xfrm>
          <a:off x="1128251" y="5205725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533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Социальная политика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963" y="4571338"/>
            <a:ext cx="60540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</a:t>
            </a:r>
            <a:r>
              <a:rPr lang="ru-RU" sz="1400" dirty="0"/>
              <a:t>В области социальной политики бюджетные средства предусматриваются на </a:t>
            </a:r>
            <a:r>
              <a:rPr lang="ru-RU" sz="1400" dirty="0" smtClean="0"/>
              <a:t>2024-2026 </a:t>
            </a:r>
            <a:r>
              <a:rPr lang="ru-RU" sz="1400" dirty="0"/>
              <a:t>год:  </a:t>
            </a:r>
            <a:r>
              <a:rPr lang="ru-RU" sz="1400" dirty="0" smtClean="0"/>
              <a:t>78 999 552 руб</a:t>
            </a:r>
            <a:r>
              <a:rPr lang="ru-RU" sz="1400" dirty="0"/>
              <a:t>., </a:t>
            </a:r>
            <a:r>
              <a:rPr lang="ru-RU" sz="1400" dirty="0" smtClean="0"/>
              <a:t>76 889412 </a:t>
            </a:r>
            <a:r>
              <a:rPr lang="ru-RU" sz="1400" dirty="0"/>
              <a:t>руб., </a:t>
            </a:r>
            <a:r>
              <a:rPr lang="ru-RU" sz="1400" dirty="0" smtClean="0"/>
              <a:t>74 793 980 руб</a:t>
            </a:r>
            <a:r>
              <a:rPr lang="ru-RU" sz="1400" dirty="0"/>
              <a:t>. соответственно  на каждый год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Расходы по  Специальному дому для ветеранов войны и труда, одиноких и престарелых граждан  предусматривается   на </a:t>
            </a:r>
            <a:r>
              <a:rPr lang="ru-RU" sz="1400" dirty="0" smtClean="0"/>
              <a:t>2024год  </a:t>
            </a:r>
            <a:r>
              <a:rPr lang="ru-RU" sz="1400" dirty="0"/>
              <a:t>в сумме </a:t>
            </a:r>
            <a:r>
              <a:rPr lang="ru-RU" sz="1400" dirty="0" smtClean="0"/>
              <a:t>– 3 107 800 руб</a:t>
            </a:r>
            <a:r>
              <a:rPr lang="ru-RU" sz="1400" dirty="0"/>
              <a:t>., на </a:t>
            </a:r>
            <a:r>
              <a:rPr lang="ru-RU" sz="1400" dirty="0" smtClean="0"/>
              <a:t>2025 год-3 107 800 </a:t>
            </a:r>
            <a:r>
              <a:rPr lang="ru-RU" sz="1400" dirty="0"/>
              <a:t>руб. на </a:t>
            </a:r>
            <a:r>
              <a:rPr lang="ru-RU" sz="1400" dirty="0" smtClean="0"/>
              <a:t>2026год- 3 107 800 </a:t>
            </a:r>
            <a:r>
              <a:rPr lang="ru-RU" sz="1400" dirty="0"/>
              <a:t>руб. </a:t>
            </a:r>
          </a:p>
          <a:p>
            <a:pPr algn="just"/>
            <a:r>
              <a:rPr lang="ru-RU" sz="1400" dirty="0"/>
              <a:t>Расходы на обеспечение социальных выплат , пособий, компенсаций детям и семьям с детьми предусматриваются на </a:t>
            </a:r>
            <a:r>
              <a:rPr lang="ru-RU" sz="1400" dirty="0" smtClean="0"/>
              <a:t>2024год- 8 721 298руб</a:t>
            </a:r>
            <a:r>
              <a:rPr lang="ru-RU" sz="1400" dirty="0"/>
              <a:t>,  на </a:t>
            </a:r>
            <a:r>
              <a:rPr lang="ru-RU" sz="1400" dirty="0" smtClean="0"/>
              <a:t>2025 год-6 421 558 </a:t>
            </a:r>
            <a:r>
              <a:rPr lang="ru-RU" sz="1400" dirty="0"/>
              <a:t>руб., </a:t>
            </a:r>
            <a:r>
              <a:rPr lang="ru-RU" sz="1400" dirty="0" smtClean="0"/>
              <a:t>2026 </a:t>
            </a:r>
            <a:r>
              <a:rPr lang="ru-RU" sz="1400" dirty="0"/>
              <a:t>годы в сумме- </a:t>
            </a:r>
            <a:r>
              <a:rPr lang="ru-RU" sz="1400" dirty="0" smtClean="0"/>
              <a:t>4 660 048 руб</a:t>
            </a:r>
            <a:r>
              <a:rPr lang="ru-RU" sz="1400" dirty="0"/>
              <a:t>.  за счет  субвенции из областного бюджета.</a:t>
            </a:r>
          </a:p>
          <a:p>
            <a:pPr algn="just"/>
            <a:r>
              <a:rPr lang="ru-RU" sz="1400" dirty="0"/>
              <a:t>Предусмотрены расходы на оказание материальной помощи отдельным категориям  гражданам, оказавшимся в трудной жизненной ситуации на </a:t>
            </a:r>
            <a:r>
              <a:rPr lang="ru-RU" sz="1400" dirty="0" smtClean="0"/>
              <a:t>2024-2025годы </a:t>
            </a:r>
            <a:r>
              <a:rPr lang="ru-RU" sz="1400" dirty="0"/>
              <a:t>в сумме </a:t>
            </a:r>
            <a:r>
              <a:rPr lang="ru-RU" sz="1400" dirty="0" smtClean="0"/>
              <a:t>354 086 </a:t>
            </a:r>
            <a:r>
              <a:rPr lang="ru-RU" sz="1400" dirty="0"/>
              <a:t>руб., за счет субвенции из областного бюджета.</a:t>
            </a:r>
          </a:p>
          <a:p>
            <a:pPr algn="just"/>
            <a:r>
              <a:rPr lang="ru-RU" sz="1400" dirty="0"/>
              <a:t>Предусмотрена поддержка   общественных организаций: Общество инвалидов и общество ветеранов на </a:t>
            </a:r>
            <a:r>
              <a:rPr lang="ru-RU" sz="1400" dirty="0" smtClean="0"/>
              <a:t>2024-2026гг-80 </a:t>
            </a:r>
            <a:r>
              <a:rPr lang="ru-RU" sz="1400" dirty="0"/>
              <a:t>000руб. по </a:t>
            </a:r>
            <a:r>
              <a:rPr lang="ru-RU" sz="1400" dirty="0" smtClean="0"/>
              <a:t>40 </a:t>
            </a:r>
            <a:r>
              <a:rPr lang="ru-RU" sz="1400" dirty="0"/>
              <a:t>000 руб. каждой организации. </a:t>
            </a:r>
          </a:p>
          <a:p>
            <a:pPr algn="just"/>
            <a:r>
              <a:rPr lang="ru-RU" sz="1400" dirty="0"/>
              <a:t>По муниципальной программе «Социальная поддержка отдельных категорий граждан» предусмотрены средства на льгот по коммунальным услугам  работникам учреждений культуры за счет местного бюджета  предусматривается на </a:t>
            </a:r>
            <a:r>
              <a:rPr lang="ru-RU" sz="1400" dirty="0" smtClean="0"/>
              <a:t>2024-910 000 руб</a:t>
            </a:r>
            <a:r>
              <a:rPr lang="ru-RU" sz="1400" dirty="0"/>
              <a:t>. на </a:t>
            </a:r>
            <a:r>
              <a:rPr lang="ru-RU" sz="1400" dirty="0" smtClean="0"/>
              <a:t>2025г.-910 </a:t>
            </a:r>
            <a:r>
              <a:rPr lang="ru-RU" sz="1400" dirty="0"/>
              <a:t>000руб.  </a:t>
            </a:r>
            <a:r>
              <a:rPr lang="ru-RU" sz="1400" smtClean="0"/>
              <a:t>2026г-910 </a:t>
            </a:r>
            <a:r>
              <a:rPr lang="ru-RU" sz="1400" dirty="0"/>
              <a:t>000руб.</a:t>
            </a:r>
          </a:p>
          <a:p>
            <a:pPr algn="just"/>
            <a:endParaRPr lang="ru-RU" sz="1400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3692660770"/>
              </p:ext>
            </p:extLst>
          </p:nvPr>
        </p:nvGraphicFramePr>
        <p:xfrm>
          <a:off x="658745" y="2034125"/>
          <a:ext cx="5432339" cy="253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164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Открытые государственные информационные ресурсы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5425" y="2110824"/>
            <a:ext cx="452898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Сайт Губернатора Калужской </a:t>
            </a:r>
            <a:r>
              <a:rPr lang="ru-RU" sz="1400"/>
              <a:t>области </a:t>
            </a:r>
            <a:endParaRPr lang="ru-RU" sz="1400" dirty="0"/>
          </a:p>
          <a:p>
            <a:r>
              <a:rPr lang="ru-RU" sz="1400" dirty="0">
                <a:hlinkClick r:id="rId4"/>
              </a:rPr>
              <a:t>http://www.admoblkaluga.ru/sub/governor</a:t>
            </a:r>
            <a:r>
              <a:rPr lang="ru-RU" sz="1400" dirty="0" smtClean="0">
                <a:hlinkClick r:id="rId4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Правительство Калужской области</a:t>
            </a:r>
          </a:p>
          <a:p>
            <a:r>
              <a:rPr lang="ru-RU" sz="1400" dirty="0">
                <a:hlinkClick r:id="rId5"/>
              </a:rPr>
              <a:t>http://artamonovguber.ru</a:t>
            </a:r>
            <a:r>
              <a:rPr lang="ru-RU" sz="1400" dirty="0" smtClean="0">
                <a:hlinkClick r:id="rId5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Министерство финансов Российской Федерации</a:t>
            </a:r>
          </a:p>
          <a:p>
            <a:r>
              <a:rPr lang="ru-RU" sz="1400" dirty="0">
                <a:hlinkClick r:id="rId6"/>
              </a:rPr>
              <a:t>http://www.minfin.ru</a:t>
            </a:r>
            <a:r>
              <a:rPr lang="ru-RU" sz="1400" dirty="0" smtClean="0">
                <a:hlinkClick r:id="rId6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Министерство финансов Калужской области</a:t>
            </a:r>
          </a:p>
          <a:p>
            <a:r>
              <a:rPr lang="ru-RU" sz="1400" dirty="0">
                <a:hlinkClick r:id="rId7"/>
              </a:rPr>
              <a:t>http://www.admoblkaluga.ru/sub/finan</a:t>
            </a:r>
            <a:r>
              <a:rPr lang="ru-RU" sz="1400" dirty="0" smtClean="0">
                <a:hlinkClick r:id="rId7"/>
              </a:rPr>
              <a:t>/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Стратегия Социально-экономического развития Калужской области</a:t>
            </a:r>
          </a:p>
          <a:p>
            <a:r>
              <a:rPr lang="ru-RU" sz="1400" dirty="0">
                <a:hlinkClick r:id="rId8"/>
              </a:rPr>
              <a:t>http://admobl.kaluga.ru/sub/econom/Gos_prog_razv/Strategy</a:t>
            </a:r>
            <a:r>
              <a:rPr lang="ru-RU" sz="1400" dirty="0" smtClean="0">
                <a:hlinkClick r:id="rId8"/>
              </a:rPr>
              <a:t>/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Инвестиционный портал Калужской области</a:t>
            </a:r>
          </a:p>
          <a:p>
            <a:r>
              <a:rPr lang="ru-RU" sz="1400" dirty="0">
                <a:hlinkClick r:id="rId9"/>
              </a:rPr>
              <a:t>http://investkaluga.com</a:t>
            </a:r>
            <a:r>
              <a:rPr lang="ru-RU" sz="1400" dirty="0" smtClean="0">
                <a:hlinkClick r:id="rId9"/>
              </a:rPr>
              <a:t>/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Портал государственных услуг Калужской области</a:t>
            </a:r>
          </a:p>
          <a:p>
            <a:r>
              <a:rPr lang="ru-RU" sz="1400" dirty="0">
                <a:hlinkClick r:id="rId10"/>
              </a:rPr>
              <a:t>http://</a:t>
            </a:r>
            <a:r>
              <a:rPr lang="ru-RU" sz="1400" dirty="0" smtClean="0">
                <a:hlinkClick r:id="rId10"/>
              </a:rPr>
              <a:t>62.148.142.14/sub/min_inform/activities/gosuslugi/federal_law_27.07.2010_210_fz.php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Единый портал бюджетной системы «Электронный бюджет»</a:t>
            </a:r>
          </a:p>
          <a:p>
            <a:r>
              <a:rPr lang="ru-RU" sz="1400" dirty="0">
                <a:hlinkClick r:id="rId11"/>
              </a:rPr>
              <a:t>http://www.budget.gov.ru</a:t>
            </a:r>
            <a:r>
              <a:rPr lang="ru-RU" sz="1400" dirty="0" smtClean="0">
                <a:hlinkClick r:id="rId11"/>
              </a:rPr>
              <a:t>/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Сайт муниципального района Куйбышевский район</a:t>
            </a:r>
            <a:br>
              <a:rPr lang="ru-RU" sz="1400" dirty="0" smtClean="0"/>
            </a:br>
            <a:r>
              <a:rPr lang="en-US" sz="1400" dirty="0">
                <a:hlinkClick r:id="rId12"/>
              </a:rPr>
              <a:t>http</a:t>
            </a:r>
            <a:r>
              <a:rPr lang="en-US" sz="1400" dirty="0" smtClean="0">
                <a:hlinkClick r:id="rId12"/>
              </a:rPr>
              <a:t>://www.betlica.ru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1" name="object 5"/>
          <p:cNvSpPr/>
          <p:nvPr/>
        </p:nvSpPr>
        <p:spPr>
          <a:xfrm>
            <a:off x="478396" y="2110824"/>
            <a:ext cx="1387029" cy="436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476953" y="2816212"/>
            <a:ext cx="1379361" cy="417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475076" y="3386520"/>
            <a:ext cx="790315" cy="4467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506489" y="4062271"/>
            <a:ext cx="727488" cy="4797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440090" y="4770803"/>
            <a:ext cx="1425335" cy="4099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447763" y="5835346"/>
            <a:ext cx="1417662" cy="4425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433391" y="6483532"/>
            <a:ext cx="1422923" cy="4678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411467" y="7278583"/>
            <a:ext cx="1444847" cy="4835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4444" y="8089396"/>
            <a:ext cx="761330" cy="50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Основные понятия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Бюджет </a:t>
            </a:r>
            <a:r>
              <a:rPr lang="ru-RU" sz="140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r>
              <a:rPr lang="ru-RU" sz="1400" b="1"/>
              <a:t>Доходы бюджета - </a:t>
            </a:r>
            <a:r>
              <a:rPr lang="ru-RU" sz="1400"/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 </a:t>
            </a:r>
          </a:p>
          <a:p>
            <a:r>
              <a:rPr lang="ru-RU" sz="1400" b="1"/>
              <a:t>Расходы бюджета </a:t>
            </a:r>
            <a:r>
              <a:rPr lang="ru-RU" sz="1400"/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бюджета; </a:t>
            </a:r>
          </a:p>
          <a:p>
            <a:r>
              <a:rPr lang="ru-RU" sz="1400" b="1"/>
              <a:t>Бюджетный дефицит </a:t>
            </a:r>
            <a:r>
              <a:rPr lang="ru-RU" sz="1400"/>
              <a:t>— превышение расходов бюджета над его доходами. В случае превышения доходов над расходами возникает бюджетный профицит; </a:t>
            </a:r>
          </a:p>
          <a:p>
            <a:r>
              <a:rPr lang="ru-RU" sz="1400" b="1"/>
              <a:t>Бюджет муниципального образования – </a:t>
            </a:r>
            <a:r>
              <a:rPr lang="ru-RU" sz="1400"/>
              <a:t>фонд денежных средств, предназначенный для финансирования функций, отнесенных к предметам ведения местного самоуправления; </a:t>
            </a:r>
          </a:p>
          <a:p>
            <a:r>
              <a:rPr lang="ru-RU" sz="1400" b="1"/>
              <a:t>Муниципальная программа </a:t>
            </a:r>
            <a:r>
              <a:rPr lang="ru-RU" sz="1400"/>
              <a:t>- это документ муниципального стратегического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деятельности; </a:t>
            </a:r>
          </a:p>
          <a:p>
            <a:r>
              <a:rPr lang="ru-RU" sz="1400" b="1"/>
              <a:t>Муниципальные услуги (работы) </a:t>
            </a:r>
            <a:r>
              <a:rPr lang="ru-RU" sz="1400"/>
              <a:t>- услуги (работы), оказываемые (выполняемые) органами местного самоуправления, муниципальными учреждениями и в случаях, установленных законодательством Российской Федерации, иными юридическими лицами. </a:t>
            </a:r>
          </a:p>
          <a:p>
            <a:endParaRPr lang="ru-RU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7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Какие цели преследует брошюра "Бюджет для граждан"</a:t>
            </a:r>
          </a:p>
          <a:p>
            <a:r>
              <a:rPr lang="ru-RU" sz="2400" dirty="0"/>
              <a:t>и на какие вопросы отвечает?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Главной целью брошюры "Бюджет для граждан" является обеспечение принципа прозрачности (открытости) бюджетной системы, что означает</a:t>
            </a:r>
            <a:r>
              <a:rPr lang="ru-RU" sz="1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обязательное опубликование в средствах массовой информации (СМИ) утвержденных бюджетов и отчетов об их исполнении;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доступность иных сведений о бюджетах;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обязательная открытость для общества и СМИ проектов бюджетов, обеспечение доступа к информации в сети «Интернет»;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  <a:p>
            <a:pPr marL="0" indent="0">
              <a:buNone/>
            </a:pPr>
            <a:r>
              <a:rPr lang="ru-RU" sz="1400" b="1" dirty="0"/>
              <a:t>Основные вопросы, вызывающие наибольший интерес граждан: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Какие расходы считаются сейчас приоритетными и почему?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Кем и как определяется объем денег и приоритетные направления расходов?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Сколько тратится бюджетных средств на образование, здравоохранение, социальную политику, культуру и спорт? Растут эти расходы или сокращаются?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Сколько мы платим налогов и какова тенденция их развития?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Как финансируются детские дошкольные учреждения, учреждения среднего образования?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Сколько тратится денег на благоустройство дворов, ремонт дорог и многие другие вопросы?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0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Бюджетный процесс – ежегодное формирование</a:t>
            </a:r>
          </a:p>
          <a:p>
            <a:r>
              <a:rPr lang="ru-RU" sz="2400" dirty="0"/>
              <a:t>и исполнение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256539449"/>
              </p:ext>
            </p:extLst>
          </p:nvPr>
        </p:nvGraphicFramePr>
        <p:xfrm>
          <a:off x="605642" y="2125683"/>
          <a:ext cx="5758287" cy="657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014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Основные характеристики бюджета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492294687"/>
              </p:ext>
            </p:extLst>
          </p:nvPr>
        </p:nvGraphicFramePr>
        <p:xfrm>
          <a:off x="581892" y="1831012"/>
          <a:ext cx="5782037" cy="167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78396" y="3336967"/>
            <a:ext cx="1920420" cy="27788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поступающие в бюджет</a:t>
            </a:r>
          </a:p>
          <a:p>
            <a:pPr algn="ctr"/>
            <a:r>
              <a:rPr lang="ru-RU" sz="1400"/>
              <a:t>денежные средства (налоги юридических и физических лиц, штрафы, административные платежи и сборы. финансовая помощь)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5470" y="3372594"/>
            <a:ext cx="1971304" cy="27431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251568232"/>
              </p:ext>
            </p:extLst>
          </p:nvPr>
        </p:nvGraphicFramePr>
        <p:xfrm>
          <a:off x="608609" y="6232569"/>
          <a:ext cx="5755319" cy="278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621414" y="6557825"/>
            <a:ext cx="154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Дефицит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306287" y="8122916"/>
            <a:ext cx="135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Профицит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7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 smtClean="0"/>
          </a:p>
          <a:p>
            <a:r>
              <a:rPr lang="ru-RU" sz="2400" dirty="0" smtClean="0"/>
              <a:t>Доходы бюджета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85378096"/>
              </p:ext>
            </p:extLst>
          </p:nvPr>
        </p:nvGraphicFramePr>
        <p:xfrm>
          <a:off x="570017" y="2208809"/>
          <a:ext cx="5793912" cy="640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2824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Структура доходов бюджета района, тыс. рублей (2023-2025 годах)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68414077"/>
              </p:ext>
            </p:extLst>
          </p:nvPr>
        </p:nvGraphicFramePr>
        <p:xfrm>
          <a:off x="737418" y="2051746"/>
          <a:ext cx="5506066" cy="389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811002215"/>
              </p:ext>
            </p:extLst>
          </p:nvPr>
        </p:nvGraphicFramePr>
        <p:xfrm>
          <a:off x="737417" y="5652655"/>
          <a:ext cx="5506067" cy="322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5782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Налоговые доходы в 2024-2026 годах (руб.)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028186" y="5714059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142399622"/>
              </p:ext>
            </p:extLst>
          </p:nvPr>
        </p:nvGraphicFramePr>
        <p:xfrm>
          <a:off x="485198" y="2187212"/>
          <a:ext cx="5758286" cy="682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270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973393" y="1929225"/>
            <a:ext cx="4955458" cy="73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396" y="945558"/>
            <a:ext cx="1099581" cy="73305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7976" y="840658"/>
            <a:ext cx="4785953" cy="1088567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Безвозмездные поступления муниципального района «Куйбышевский район» в 2024году</a:t>
            </a:r>
            <a:endParaRPr lang="ru-RU" sz="24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37419" y="2187213"/>
            <a:ext cx="53536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D879-F505-44F3-9F42-6752A981076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37419" y="2339613"/>
            <a:ext cx="5506065" cy="638575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3268601635"/>
              </p:ext>
            </p:extLst>
          </p:nvPr>
        </p:nvGraphicFramePr>
        <p:xfrm>
          <a:off x="593766" y="2339613"/>
          <a:ext cx="5649718" cy="649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702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3195</TotalTime>
  <Words>2135</Words>
  <Application>Microsoft Office PowerPoint</Application>
  <PresentationFormat>Лист A4 (210x297 мм)</PresentationFormat>
  <Paragraphs>245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Бюджет для граждан на 2024 год и на плановый период 2025 и 2026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User Windows</cp:lastModifiedBy>
  <cp:revision>221</cp:revision>
  <dcterms:created xsi:type="dcterms:W3CDTF">2015-05-22T11:31:58Z</dcterms:created>
  <dcterms:modified xsi:type="dcterms:W3CDTF">2024-01-24T11:55:58Z</dcterms:modified>
</cp:coreProperties>
</file>